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4" r:id="rId2"/>
    <p:sldId id="256" r:id="rId3"/>
    <p:sldId id="257" r:id="rId4"/>
    <p:sldId id="258" r:id="rId5"/>
    <p:sldId id="281" r:id="rId6"/>
    <p:sldId id="259" r:id="rId7"/>
    <p:sldId id="260" r:id="rId8"/>
    <p:sldId id="262" r:id="rId9"/>
    <p:sldId id="263" r:id="rId10"/>
    <p:sldId id="269" r:id="rId11"/>
    <p:sldId id="276" r:id="rId12"/>
    <p:sldId id="271" r:id="rId13"/>
    <p:sldId id="272" r:id="rId14"/>
    <p:sldId id="273" r:id="rId15"/>
    <p:sldId id="274" r:id="rId16"/>
    <p:sldId id="282" r:id="rId17"/>
    <p:sldId id="275" r:id="rId18"/>
    <p:sldId id="277" r:id="rId19"/>
    <p:sldId id="278" r:id="rId20"/>
    <p:sldId id="270" r:id="rId21"/>
    <p:sldId id="285" r:id="rId22"/>
    <p:sldId id="279" r:id="rId23"/>
    <p:sldId id="280"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055" autoAdjust="0"/>
  </p:normalViewPr>
  <p:slideViewPr>
    <p:cSldViewPr>
      <p:cViewPr>
        <p:scale>
          <a:sx n="40" d="100"/>
          <a:sy n="40" d="100"/>
        </p:scale>
        <p:origin x="-20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E0D1A-1D0F-47F0-BBA4-C1F8FB6BD98E}" type="datetimeFigureOut">
              <a:rPr lang="en-US" smtClean="0"/>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9A16D-79FC-4F35-BF2E-66250243F241}" type="slidenum">
              <a:rPr lang="en-US" smtClean="0"/>
              <a:t>‹#›</a:t>
            </a:fld>
            <a:endParaRPr lang="en-US"/>
          </a:p>
        </p:txBody>
      </p:sp>
    </p:spTree>
    <p:extLst>
      <p:ext uri="{BB962C8B-B14F-4D97-AF65-F5344CB8AC3E}">
        <p14:creationId xmlns:p14="http://schemas.microsoft.com/office/powerpoint/2010/main" val="819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youtube.com/watch?v=eijmcqGe61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p:spPr>
        <p:txBody>
          <a:bodyPr/>
          <a:lstStyle/>
          <a:p>
            <a:pPr>
              <a:spcBef>
                <a:spcPct val="0"/>
              </a:spcBef>
              <a:buFontTx/>
              <a:buChar char="•"/>
            </a:pPr>
            <a:endParaRPr lang="en-US" sz="1600" smtClean="0"/>
          </a:p>
        </p:txBody>
      </p:sp>
      <p:sp>
        <p:nvSpPr>
          <p:cNvPr id="58372" name="Slide Number Placeholder 3"/>
          <p:cNvSpPr>
            <a:spLocks noGrp="1"/>
          </p:cNvSpPr>
          <p:nvPr>
            <p:ph type="sldNum" sz="quarter" idx="5"/>
          </p:nvPr>
        </p:nvSpPr>
        <p:spPr>
          <a:noFill/>
        </p:spPr>
        <p:txBody>
          <a:bodyPr/>
          <a:lstStyle>
            <a:lvl1pPr defTabSz="898525" eaLnBrk="0" hangingPunct="0">
              <a:defRPr>
                <a:solidFill>
                  <a:schemeClr val="tx1"/>
                </a:solidFill>
                <a:latin typeface="Century Schoolbook" pitchFamily="18" charset="0"/>
                <a:cs typeface="Arial" charset="0"/>
              </a:defRPr>
            </a:lvl1pPr>
            <a:lvl2pPr marL="742950" indent="-285750" defTabSz="898525" eaLnBrk="0" hangingPunct="0">
              <a:defRPr>
                <a:solidFill>
                  <a:schemeClr val="tx1"/>
                </a:solidFill>
                <a:latin typeface="Century Schoolbook" pitchFamily="18" charset="0"/>
                <a:cs typeface="Arial" charset="0"/>
              </a:defRPr>
            </a:lvl2pPr>
            <a:lvl3pPr marL="1143000" indent="-228600" defTabSz="898525" eaLnBrk="0" hangingPunct="0">
              <a:defRPr>
                <a:solidFill>
                  <a:schemeClr val="tx1"/>
                </a:solidFill>
                <a:latin typeface="Century Schoolbook" pitchFamily="18" charset="0"/>
                <a:cs typeface="Arial" charset="0"/>
              </a:defRPr>
            </a:lvl3pPr>
            <a:lvl4pPr marL="1600200" indent="-228600" defTabSz="898525" eaLnBrk="0" hangingPunct="0">
              <a:defRPr>
                <a:solidFill>
                  <a:schemeClr val="tx1"/>
                </a:solidFill>
                <a:latin typeface="Century Schoolbook" pitchFamily="18" charset="0"/>
                <a:cs typeface="Arial" charset="0"/>
              </a:defRPr>
            </a:lvl4pPr>
            <a:lvl5pPr marL="2057400" indent="-228600" defTabSz="898525" eaLnBrk="0" hangingPunct="0">
              <a:defRPr>
                <a:solidFill>
                  <a:schemeClr val="tx1"/>
                </a:solidFill>
                <a:latin typeface="Century Schoolbook" pitchFamily="18" charset="0"/>
                <a:cs typeface="Arial" charset="0"/>
              </a:defRPr>
            </a:lvl5pPr>
            <a:lvl6pPr marL="2514600" indent="-228600" defTabSz="898525" eaLnBrk="0" fontAlgn="base" hangingPunct="0">
              <a:spcBef>
                <a:spcPct val="0"/>
              </a:spcBef>
              <a:spcAft>
                <a:spcPct val="0"/>
              </a:spcAft>
              <a:defRPr>
                <a:solidFill>
                  <a:schemeClr val="tx1"/>
                </a:solidFill>
                <a:latin typeface="Century Schoolbook" pitchFamily="18" charset="0"/>
                <a:cs typeface="Arial" charset="0"/>
              </a:defRPr>
            </a:lvl6pPr>
            <a:lvl7pPr marL="2971800" indent="-228600" defTabSz="898525" eaLnBrk="0" fontAlgn="base" hangingPunct="0">
              <a:spcBef>
                <a:spcPct val="0"/>
              </a:spcBef>
              <a:spcAft>
                <a:spcPct val="0"/>
              </a:spcAft>
              <a:defRPr>
                <a:solidFill>
                  <a:schemeClr val="tx1"/>
                </a:solidFill>
                <a:latin typeface="Century Schoolbook" pitchFamily="18" charset="0"/>
                <a:cs typeface="Arial" charset="0"/>
              </a:defRPr>
            </a:lvl7pPr>
            <a:lvl8pPr marL="3429000" indent="-228600" defTabSz="898525" eaLnBrk="0" fontAlgn="base" hangingPunct="0">
              <a:spcBef>
                <a:spcPct val="0"/>
              </a:spcBef>
              <a:spcAft>
                <a:spcPct val="0"/>
              </a:spcAft>
              <a:defRPr>
                <a:solidFill>
                  <a:schemeClr val="tx1"/>
                </a:solidFill>
                <a:latin typeface="Century Schoolbook" pitchFamily="18" charset="0"/>
                <a:cs typeface="Arial" charset="0"/>
              </a:defRPr>
            </a:lvl8pPr>
            <a:lvl9pPr marL="3886200" indent="-228600" defTabSz="898525" eaLnBrk="0" fontAlgn="base" hangingPunct="0">
              <a:spcBef>
                <a:spcPct val="0"/>
              </a:spcBef>
              <a:spcAft>
                <a:spcPct val="0"/>
              </a:spcAft>
              <a:defRPr>
                <a:solidFill>
                  <a:schemeClr val="tx1"/>
                </a:solidFill>
                <a:latin typeface="Century Schoolbook" pitchFamily="18" charset="0"/>
                <a:cs typeface="Arial" charset="0"/>
              </a:defRPr>
            </a:lvl9pPr>
          </a:lstStyle>
          <a:p>
            <a:pPr eaLnBrk="1" hangingPunct="1"/>
            <a:fld id="{EB47348D-DD94-4E33-B294-95E693C625E1}" type="slidenum">
              <a:rPr lang="en-US">
                <a:solidFill>
                  <a:srgbClr val="000000"/>
                </a:solidFill>
                <a:latin typeface="Arial" charset="0"/>
              </a:rPr>
              <a:pPr eaLnBrk="1" hangingPunct="1"/>
              <a:t>1</a:t>
            </a:fld>
            <a:endParaRPr lang="en-US">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move our students from Perceptual Subitizers</a:t>
            </a:r>
            <a:r>
              <a:rPr lang="en-US" baseline="0" dirty="0" smtClean="0"/>
              <a:t> to Conceptual Subitizers</a:t>
            </a:r>
          </a:p>
          <a:p>
            <a:endParaRPr lang="en-US" baseline="0" dirty="0" smtClean="0"/>
          </a:p>
          <a:p>
            <a:r>
              <a:rPr lang="en-US" baseline="0" dirty="0" smtClean="0"/>
              <a:t>Review what subitizing is for upper grades and discuss the difference between perceptual and conceptual</a:t>
            </a:r>
          </a:p>
          <a:p>
            <a:r>
              <a:rPr lang="en-US" baseline="0" dirty="0" smtClean="0"/>
              <a:t>Perceptual see 5 dots and that all they know</a:t>
            </a:r>
          </a:p>
          <a:p>
            <a:r>
              <a:rPr lang="en-US" baseline="0" dirty="0" smtClean="0"/>
              <a:t>Conceptual sees 5 dots and they can articulate and explain how they see the 5 dots (a group of 2 and a group of 3)</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12</a:t>
            </a:fld>
            <a:endParaRPr lang="en-US"/>
          </a:p>
        </p:txBody>
      </p:sp>
    </p:spTree>
    <p:extLst>
      <p:ext uri="{BB962C8B-B14F-4D97-AF65-F5344CB8AC3E}">
        <p14:creationId xmlns:p14="http://schemas.microsoft.com/office/powerpoint/2010/main" val="264282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Ms. Burge </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13</a:t>
            </a:fld>
            <a:endParaRPr lang="en-US"/>
          </a:p>
        </p:txBody>
      </p:sp>
    </p:spTree>
    <p:extLst>
      <p:ext uri="{BB962C8B-B14F-4D97-AF65-F5344CB8AC3E}">
        <p14:creationId xmlns:p14="http://schemas.microsoft.com/office/powerpoint/2010/main" val="420943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standard</a:t>
            </a:r>
            <a:r>
              <a:rPr lang="en-US" baseline="0" dirty="0" smtClean="0"/>
              <a:t> quickly and then push out video to show how Number Talks connects to standards.</a:t>
            </a:r>
          </a:p>
          <a:p>
            <a:endParaRPr lang="en-US" baseline="0" dirty="0" smtClean="0"/>
          </a:p>
          <a:p>
            <a:r>
              <a:rPr lang="en-US" baseline="0" dirty="0" smtClean="0"/>
              <a:t>Push out video…</a:t>
            </a:r>
            <a:r>
              <a:rPr lang="en-US" dirty="0" smtClean="0">
                <a:hlinkClick r:id="rId3"/>
              </a:rPr>
              <a:t>http://www.youtube.com/watch?v=eijmcqGe61o</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14</a:t>
            </a:fld>
            <a:endParaRPr lang="en-US"/>
          </a:p>
        </p:txBody>
      </p:sp>
    </p:spTree>
    <p:extLst>
      <p:ext uri="{BB962C8B-B14F-4D97-AF65-F5344CB8AC3E}">
        <p14:creationId xmlns:p14="http://schemas.microsoft.com/office/powerpoint/2010/main" val="77460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Undoing parent misconceptions….send this home.  We pushed</a:t>
            </a:r>
            <a:r>
              <a:rPr lang="en-US" baseline="0" dirty="0" smtClean="0"/>
              <a:t> it out at the beginning and we’ll post it to the wiki.  We need to continue to educate parents because we are educating them as well.  </a:t>
            </a:r>
            <a:endParaRPr lang="en-US" dirty="0" smtClean="0"/>
          </a:p>
          <a:p>
            <a:endParaRPr lang="en-US" dirty="0" smtClean="0"/>
          </a:p>
          <a:p>
            <a:r>
              <a:rPr lang="en-US" dirty="0" smtClean="0"/>
              <a:t>I hate it when we spend all day exposing students to understanding</a:t>
            </a:r>
            <a:r>
              <a:rPr lang="en-US" baseline="0" dirty="0" smtClean="0"/>
              <a:t> numbers and then we send them home and they return back the next day to find out their parents showed them and “easier way”.</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15</a:t>
            </a:fld>
            <a:endParaRPr lang="en-US"/>
          </a:p>
        </p:txBody>
      </p:sp>
    </p:spTree>
    <p:extLst>
      <p:ext uri="{BB962C8B-B14F-4D97-AF65-F5344CB8AC3E}">
        <p14:creationId xmlns:p14="http://schemas.microsoft.com/office/powerpoint/2010/main" val="211725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Thanks </a:t>
            </a:r>
            <a:r>
              <a:rPr lang="en-US" dirty="0" smtClean="0"/>
              <a:t>Shelly Burch for</a:t>
            </a:r>
            <a:r>
              <a:rPr lang="en-US" baseline="0" dirty="0" smtClean="0"/>
              <a:t> Sharing…..discuss how Shelly uses this with her 3</a:t>
            </a:r>
            <a:r>
              <a:rPr lang="en-US" baseline="30000" dirty="0" smtClean="0"/>
              <a:t>rd</a:t>
            </a:r>
            <a:r>
              <a:rPr lang="en-US" baseline="0" dirty="0" smtClean="0"/>
              <a:t> grade classroom.</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19</a:t>
            </a:fld>
            <a:endParaRPr lang="en-US"/>
          </a:p>
        </p:txBody>
      </p:sp>
    </p:spTree>
    <p:extLst>
      <p:ext uri="{BB962C8B-B14F-4D97-AF65-F5344CB8AC3E}">
        <p14:creationId xmlns:p14="http://schemas.microsoft.com/office/powerpoint/2010/main" val="385327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a:buFont typeface="Arial" pitchFamily="34" charset="0"/>
              <a:buChar char="•"/>
            </a:pPr>
            <a:r>
              <a:rPr lang="en-US" baseline="0" dirty="0" smtClean="0"/>
              <a:t>Number Talks book by Sherry Parrish, or if you don’t have the book, here are links to free resources. </a:t>
            </a:r>
          </a:p>
          <a:p>
            <a:endParaRPr lang="en-US" dirty="0"/>
          </a:p>
        </p:txBody>
      </p:sp>
      <p:sp>
        <p:nvSpPr>
          <p:cNvPr id="4" name="Slide Number Placeholder 3"/>
          <p:cNvSpPr>
            <a:spLocks noGrp="1"/>
          </p:cNvSpPr>
          <p:nvPr>
            <p:ph type="sldNum" sz="quarter" idx="10"/>
          </p:nvPr>
        </p:nvSpPr>
        <p:spPr/>
        <p:txBody>
          <a:bodyPr/>
          <a:lstStyle/>
          <a:p>
            <a:fld id="{312FCE66-EF86-41DD-9F3A-F242544136C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413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22</a:t>
            </a:fld>
            <a:endParaRPr lang="en-US"/>
          </a:p>
        </p:txBody>
      </p:sp>
    </p:spTree>
    <p:extLst>
      <p:ext uri="{BB962C8B-B14F-4D97-AF65-F5344CB8AC3E}">
        <p14:creationId xmlns:p14="http://schemas.microsoft.com/office/powerpoint/2010/main" val="832615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Graham, for your invaluable input and advice. Keeping it real. </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23</a:t>
            </a:fld>
            <a:endParaRPr lang="en-US"/>
          </a:p>
        </p:txBody>
      </p:sp>
    </p:spTree>
    <p:extLst>
      <p:ext uri="{BB962C8B-B14F-4D97-AF65-F5344CB8AC3E}">
        <p14:creationId xmlns:p14="http://schemas.microsoft.com/office/powerpoint/2010/main" val="3755008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600" dirty="0"/>
          </a:p>
        </p:txBody>
      </p:sp>
      <p:sp>
        <p:nvSpPr>
          <p:cNvPr id="4" name="Slide Number Placeholder 3"/>
          <p:cNvSpPr>
            <a:spLocks noGrp="1"/>
          </p:cNvSpPr>
          <p:nvPr>
            <p:ph type="sldNum" sz="quarter" idx="10"/>
          </p:nvPr>
        </p:nvSpPr>
        <p:spPr/>
        <p:txBody>
          <a:bodyPr/>
          <a:lstStyle/>
          <a:p>
            <a:pPr>
              <a:defRPr/>
            </a:pPr>
            <a:fld id="{2A95D1F0-FEE0-4171-BBF6-AAD8D6D6DD91}"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Preview and welcome</a:t>
            </a:r>
          </a:p>
          <a:p>
            <a:r>
              <a:rPr lang="en-US" dirty="0" smtClean="0"/>
              <a:t>-going to be</a:t>
            </a:r>
            <a:r>
              <a:rPr lang="en-US" baseline="0" dirty="0" smtClean="0"/>
              <a:t> really hard to talk about numbers when I can’t hear what your saying</a:t>
            </a:r>
            <a:endParaRPr lang="en-US" dirty="0" smtClean="0"/>
          </a:p>
          <a:p>
            <a:endParaRPr lang="en-US" dirty="0" smtClean="0"/>
          </a:p>
          <a:p>
            <a:r>
              <a:rPr lang="en-US" dirty="0" smtClean="0"/>
              <a:t>Be</a:t>
            </a:r>
            <a:r>
              <a:rPr lang="en-US" baseline="0" dirty="0" smtClean="0"/>
              <a:t> sure to introduce the next slide and tell them they are going to do it mentally…</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2</a:t>
            </a:fld>
            <a:endParaRPr lang="en-US"/>
          </a:p>
        </p:txBody>
      </p:sp>
    </p:spTree>
    <p:extLst>
      <p:ext uri="{BB962C8B-B14F-4D97-AF65-F5344CB8AC3E}">
        <p14:creationId xmlns:p14="http://schemas.microsoft.com/office/powerpoint/2010/main" val="49434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kidding…but the anxiety that you just felt is what your students will probably</a:t>
            </a:r>
            <a:r>
              <a:rPr lang="en-US" baseline="0" dirty="0" smtClean="0"/>
              <a:t> experience the first time you ask them to mentally think about numbers and then share their solution strategy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3</a:t>
            </a:fld>
            <a:endParaRPr lang="en-US"/>
          </a:p>
        </p:txBody>
      </p:sp>
    </p:spTree>
    <p:extLst>
      <p:ext uri="{BB962C8B-B14F-4D97-AF65-F5344CB8AC3E}">
        <p14:creationId xmlns:p14="http://schemas.microsoft.com/office/powerpoint/2010/main" val="132633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Solve this mentally</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4</a:t>
            </a:fld>
            <a:endParaRPr lang="en-US"/>
          </a:p>
        </p:txBody>
      </p:sp>
    </p:spTree>
    <p:extLst>
      <p:ext uri="{BB962C8B-B14F-4D97-AF65-F5344CB8AC3E}">
        <p14:creationId xmlns:p14="http://schemas.microsoft.com/office/powerpoint/2010/main" val="120662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is what Number Talks is not…</a:t>
            </a:r>
          </a:p>
          <a:p>
            <a:r>
              <a:rPr lang="en-US" dirty="0" smtClean="0"/>
              <a:t>Push out Kid Snippet Video- www.youtube.com/watch?v=KdxEAt91D7k</a:t>
            </a:r>
            <a:br>
              <a:rPr lang="en-US" dirty="0" smtClean="0"/>
            </a:br>
            <a:endParaRPr lang="en-US" dirty="0" smtClean="0"/>
          </a:p>
          <a:p>
            <a:r>
              <a:rPr lang="en-US" dirty="0" smtClean="0"/>
              <a:t>Discussing that we</a:t>
            </a:r>
            <a:r>
              <a:rPr lang="en-US" baseline="0" dirty="0" smtClean="0"/>
              <a:t> are all guilty but the good thing is that you are here and your wanting to be a more effective teacher</a:t>
            </a:r>
            <a:endParaRPr lang="en-US" dirty="0" smtClean="0"/>
          </a:p>
          <a:p>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6</a:t>
            </a:fld>
            <a:endParaRPr lang="en-US"/>
          </a:p>
        </p:txBody>
      </p:sp>
    </p:spTree>
    <p:extLst>
      <p:ext uri="{BB962C8B-B14F-4D97-AF65-F5344CB8AC3E}">
        <p14:creationId xmlns:p14="http://schemas.microsoft.com/office/powerpoint/2010/main" val="225125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dirty="0" smtClean="0"/>
              <a:t>Computational Fluency</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lang="en-US" dirty="0" smtClean="0"/>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dirty="0" smtClean="0"/>
              <a:t>What happens to the students that only has memory to think mathematically.  Use 8x7 as an example…if the student doesn’t know 8x7 they would revert back to skip counting but the students that</a:t>
            </a:r>
            <a:r>
              <a:rPr lang="en-US" baseline="0" dirty="0" smtClean="0"/>
              <a:t> has learned through strategy could say I don’t know 8x7 but I know that 8x8 is 64 and 64-8 is 56.</a:t>
            </a:r>
            <a:endParaRPr lang="en-US" dirty="0" smtClean="0"/>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smtClean="0">
              <a:ln>
                <a:noFill/>
              </a:ln>
              <a:solidFill>
                <a:prstClr val="black"/>
              </a:solidFill>
              <a:effectLst/>
              <a:uLnTx/>
              <a:uFillTx/>
              <a:latin typeface="Arial Narrow"/>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Narrow"/>
                <a:ea typeface="+mn-ea"/>
                <a:cs typeface="+mn-cs"/>
              </a:rPr>
              <a:t>Purposeful practice...what is it?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Narrow"/>
                <a:ea typeface="+mn-ea"/>
                <a:cs typeface="+mn-cs"/>
              </a:rPr>
              <a:t>students can only become faster and more efficient at what they already know</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smtClean="0">
              <a:ln>
                <a:noFill/>
              </a:ln>
              <a:solidFill>
                <a:prstClr val="black"/>
              </a:solidFill>
              <a:effectLst/>
              <a:uLnTx/>
              <a:uFillTx/>
              <a:latin typeface="Arial Narrow"/>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Narrow"/>
                <a:ea typeface="+mn-ea"/>
                <a:cs typeface="+mn-cs"/>
              </a:rPr>
              <a:t>why not use flash cards? or when should they be used?</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Narrow"/>
                <a:ea typeface="+mn-ea"/>
                <a:cs typeface="+mn-cs"/>
              </a:rPr>
              <a:t>Purposeful practice...what is it?</a:t>
            </a:r>
          </a:p>
          <a:p>
            <a:endParaRPr lang="en-US" dirty="0" smtClean="0"/>
          </a:p>
        </p:txBody>
      </p:sp>
      <p:sp>
        <p:nvSpPr>
          <p:cNvPr id="4" name="Slide Number Placeholder 3"/>
          <p:cNvSpPr>
            <a:spLocks noGrp="1"/>
          </p:cNvSpPr>
          <p:nvPr>
            <p:ph type="sldNum" sz="quarter" idx="10"/>
          </p:nvPr>
        </p:nvSpPr>
        <p:spPr/>
        <p:txBody>
          <a:bodyPr/>
          <a:lstStyle/>
          <a:p>
            <a:fld id="{6979A16D-79FC-4F35-BF2E-66250243F241}" type="slidenum">
              <a:rPr lang="en-US" smtClean="0"/>
              <a:t>7</a:t>
            </a:fld>
            <a:endParaRPr lang="en-US"/>
          </a:p>
        </p:txBody>
      </p:sp>
    </p:spTree>
    <p:extLst>
      <p:ext uri="{BB962C8B-B14F-4D97-AF65-F5344CB8AC3E}">
        <p14:creationId xmlns:p14="http://schemas.microsoft.com/office/powerpoint/2010/main" val="246571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SMPs</a:t>
            </a:r>
            <a:r>
              <a:rPr lang="en-US" baseline="0" dirty="0" smtClean="0"/>
              <a:t> are connected to Number Talks?</a:t>
            </a:r>
          </a:p>
          <a:p>
            <a:endParaRPr lang="en-US" baseline="0" dirty="0" smtClean="0"/>
          </a:p>
          <a:p>
            <a:r>
              <a:rPr lang="en-US" baseline="0" dirty="0" smtClean="0"/>
              <a:t>The only one I can say is SMP#4</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8</a:t>
            </a:fld>
            <a:endParaRPr lang="en-US"/>
          </a:p>
        </p:txBody>
      </p:sp>
    </p:spTree>
    <p:extLst>
      <p:ext uri="{BB962C8B-B14F-4D97-AF65-F5344CB8AC3E}">
        <p14:creationId xmlns:p14="http://schemas.microsoft.com/office/powerpoint/2010/main" val="306539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Communicate:</a:t>
            </a:r>
          </a:p>
          <a:p>
            <a:pPr marL="171450" lvl="0" indent="-171450">
              <a:buFont typeface="Arial" pitchFamily="34" charset="0"/>
              <a:buChar char="•"/>
            </a:pPr>
            <a:r>
              <a:rPr lang="en-US" dirty="0" smtClean="0"/>
              <a:t>Having to talk out loud about a problem helps students clarify their own thinking</a:t>
            </a:r>
          </a:p>
          <a:p>
            <a:pPr marL="171450" lvl="0" indent="-171450">
              <a:buFont typeface="Arial" pitchFamily="34" charset="0"/>
              <a:buChar char="•"/>
            </a:pPr>
            <a:r>
              <a:rPr lang="en-US" dirty="0" smtClean="0"/>
              <a:t>Allow students to listen to other's strategies and value other's thinking</a:t>
            </a:r>
          </a:p>
          <a:p>
            <a:pPr marL="171450" lvl="0" indent="-171450">
              <a:buFont typeface="Arial" pitchFamily="34" charset="0"/>
              <a:buChar char="•"/>
            </a:pPr>
            <a:r>
              <a:rPr lang="en-US" dirty="0" smtClean="0"/>
              <a:t>Gives the teacher the opportunity to hear student's thinking</a:t>
            </a:r>
          </a:p>
          <a:p>
            <a:endParaRPr lang="en-US" dirty="0" smtClean="0"/>
          </a:p>
          <a:p>
            <a:r>
              <a:rPr lang="en-US" b="1" dirty="0" smtClean="0"/>
              <a:t>Mental Math:</a:t>
            </a:r>
          </a:p>
          <a:p>
            <a:pPr marL="171450" lvl="0" indent="-171450">
              <a:buFont typeface="Arial" pitchFamily="34" charset="0"/>
              <a:buChar char="•"/>
            </a:pPr>
            <a:r>
              <a:rPr lang="en-US" dirty="0" smtClean="0"/>
              <a:t>When you are solving a problem mentally you must rely on what you know and understand about the numbers instead of memorized procedures</a:t>
            </a:r>
          </a:p>
          <a:p>
            <a:pPr marL="171450" lvl="0" indent="-171450">
              <a:buFont typeface="Arial" pitchFamily="34" charset="0"/>
              <a:buChar char="•"/>
            </a:pPr>
            <a:r>
              <a:rPr lang="en-US" dirty="0" smtClean="0"/>
              <a:t>You must be efficient when computing mentally because you can hold a lot of quantities in your head</a:t>
            </a:r>
          </a:p>
          <a:p>
            <a:endParaRPr lang="en-US" dirty="0" smtClean="0"/>
          </a:p>
          <a:p>
            <a:r>
              <a:rPr lang="en-US" b="1" dirty="0" smtClean="0"/>
              <a:t>Thumps Up:</a:t>
            </a:r>
          </a:p>
          <a:p>
            <a:pPr marL="171450" lvl="0" indent="-171450">
              <a:buFont typeface="Arial" pitchFamily="34" charset="0"/>
              <a:buChar char="•"/>
            </a:pPr>
            <a:r>
              <a:rPr lang="en-US" dirty="0" smtClean="0"/>
              <a:t>This is just a signal to let you know that you have given your students enough time to think about the problem</a:t>
            </a:r>
          </a:p>
          <a:p>
            <a:pPr marL="171450" lvl="0" indent="-171450">
              <a:buFont typeface="Arial" pitchFamily="34" charset="0"/>
              <a:buChar char="•"/>
            </a:pPr>
            <a:r>
              <a:rPr lang="en-US" dirty="0" smtClean="0"/>
              <a:t>If will give you a picture of who is able to compute mentally and who is struggling</a:t>
            </a:r>
          </a:p>
          <a:p>
            <a:pPr marL="171450" lvl="0" indent="-171450">
              <a:buFont typeface="Arial" pitchFamily="34" charset="0"/>
              <a:buChar char="•"/>
            </a:pPr>
            <a:r>
              <a:rPr lang="en-US" dirty="0" smtClean="0"/>
              <a:t>It isn't as distracting as a waving hand</a:t>
            </a:r>
          </a:p>
          <a:p>
            <a:endParaRPr lang="en-US" dirty="0" smtClean="0"/>
          </a:p>
          <a:p>
            <a:r>
              <a:rPr lang="en-US" b="1" dirty="0" smtClean="0"/>
              <a:t>Teacher as Recorder:</a:t>
            </a:r>
          </a:p>
          <a:p>
            <a:pPr marL="171450" lvl="0" indent="-171450">
              <a:buFont typeface="Arial" pitchFamily="34" charset="0"/>
              <a:buChar char="•"/>
            </a:pPr>
            <a:r>
              <a:rPr lang="en-US" dirty="0" smtClean="0"/>
              <a:t>Allows you to record students' thinking in the correct notation</a:t>
            </a:r>
          </a:p>
          <a:p>
            <a:pPr marL="171450" lvl="0" indent="-171450">
              <a:buFont typeface="Arial" pitchFamily="34" charset="0"/>
              <a:buChar char="•"/>
            </a:pPr>
            <a:r>
              <a:rPr lang="en-US" dirty="0" smtClean="0"/>
              <a:t>Provides a visual to look at and refer back to</a:t>
            </a:r>
          </a:p>
          <a:p>
            <a:pPr marL="171450" lvl="0" indent="-171450">
              <a:buFont typeface="Arial" pitchFamily="34" charset="0"/>
              <a:buChar char="•"/>
            </a:pPr>
            <a:r>
              <a:rPr lang="en-US" dirty="0" smtClean="0"/>
              <a:t>Allows you to keep a record of the problems posed and which students offered specific strategies</a:t>
            </a:r>
          </a:p>
          <a:p>
            <a:endParaRPr lang="en-US" b="1" dirty="0"/>
          </a:p>
        </p:txBody>
      </p:sp>
      <p:sp>
        <p:nvSpPr>
          <p:cNvPr id="4" name="Slide Number Placeholder 3"/>
          <p:cNvSpPr>
            <a:spLocks noGrp="1"/>
          </p:cNvSpPr>
          <p:nvPr>
            <p:ph type="sldNum" sz="quarter" idx="10"/>
          </p:nvPr>
        </p:nvSpPr>
        <p:spPr/>
        <p:txBody>
          <a:bodyPr/>
          <a:lstStyle/>
          <a:p>
            <a:fld id="{6979A16D-79FC-4F35-BF2E-66250243F241}" type="slidenum">
              <a:rPr lang="en-US" smtClean="0"/>
              <a:t>9</a:t>
            </a:fld>
            <a:endParaRPr lang="en-US"/>
          </a:p>
        </p:txBody>
      </p:sp>
    </p:spTree>
    <p:extLst>
      <p:ext uri="{BB962C8B-B14F-4D97-AF65-F5344CB8AC3E}">
        <p14:creationId xmlns:p14="http://schemas.microsoft.com/office/powerpoint/2010/main" val="312628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notice?   </a:t>
            </a:r>
          </a:p>
          <a:p>
            <a:endParaRPr lang="en-US" dirty="0" smtClean="0"/>
          </a:p>
          <a:p>
            <a:r>
              <a:rPr lang="en-US" dirty="0" smtClean="0"/>
              <a:t>Lots</a:t>
            </a:r>
            <a:r>
              <a:rPr lang="en-US" baseline="0" dirty="0" smtClean="0"/>
              <a:t> of 9-ness which purposely lend itself to the make a ten strategy</a:t>
            </a:r>
            <a:endParaRPr lang="en-US" dirty="0" smtClean="0"/>
          </a:p>
          <a:p>
            <a:endParaRPr lang="en-US" dirty="0" smtClean="0"/>
          </a:p>
          <a:p>
            <a:r>
              <a:rPr lang="en-US" dirty="0" smtClean="0"/>
              <a:t>And this really stinks</a:t>
            </a:r>
            <a:r>
              <a:rPr lang="en-US" baseline="0" dirty="0" smtClean="0"/>
              <a:t> because this is on tape delay…so if you’re right give yourself a Kindergarten “kiss your brain”</a:t>
            </a:r>
            <a:endParaRPr lang="en-US" dirty="0"/>
          </a:p>
        </p:txBody>
      </p:sp>
      <p:sp>
        <p:nvSpPr>
          <p:cNvPr id="4" name="Slide Number Placeholder 3"/>
          <p:cNvSpPr>
            <a:spLocks noGrp="1"/>
          </p:cNvSpPr>
          <p:nvPr>
            <p:ph type="sldNum" sz="quarter" idx="10"/>
          </p:nvPr>
        </p:nvSpPr>
        <p:spPr/>
        <p:txBody>
          <a:bodyPr/>
          <a:lstStyle/>
          <a:p>
            <a:fld id="{6979A16D-79FC-4F35-BF2E-66250243F241}" type="slidenum">
              <a:rPr lang="en-US" smtClean="0"/>
              <a:t>11</a:t>
            </a:fld>
            <a:endParaRPr lang="en-US"/>
          </a:p>
        </p:txBody>
      </p:sp>
    </p:spTree>
    <p:extLst>
      <p:ext uri="{BB962C8B-B14F-4D97-AF65-F5344CB8AC3E}">
        <p14:creationId xmlns:p14="http://schemas.microsoft.com/office/powerpoint/2010/main" val="151898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6BB19C-B6C6-4FA4-BD58-6C200D61252A}" type="datetimeFigureOut">
              <a:rPr lang="en-US" smtClean="0"/>
              <a:t>9/25/2014</a:t>
            </a:fld>
            <a:endParaRPr lang="en-US"/>
          </a:p>
        </p:txBody>
      </p:sp>
      <p:sp>
        <p:nvSpPr>
          <p:cNvPr id="5" name="Slide Number Placeholder 5"/>
          <p:cNvSpPr>
            <a:spLocks noGrp="1"/>
          </p:cNvSpPr>
          <p:nvPr>
            <p:ph type="sldNum" sz="quarter" idx="11"/>
          </p:nvPr>
        </p:nvSpPr>
        <p:spPr/>
        <p:txBody>
          <a:bodyPr/>
          <a:lstStyle>
            <a:lvl1pPr>
              <a:defRPr/>
            </a:lvl1pPr>
          </a:lstStyle>
          <a:p>
            <a:fld id="{C566DC1B-253F-4A04-88EB-DEEFC26743BE}" type="slidenum">
              <a:rPr lang="en-US" smtClean="0"/>
              <a:t>‹#›</a:t>
            </a:fld>
            <a:endParaRPr lang="en-US"/>
          </a:p>
        </p:txBody>
      </p:sp>
    </p:spTree>
    <p:extLst>
      <p:ext uri="{BB962C8B-B14F-4D97-AF65-F5344CB8AC3E}">
        <p14:creationId xmlns:p14="http://schemas.microsoft.com/office/powerpoint/2010/main" val="236718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66BB19C-B6C6-4FA4-BD58-6C200D61252A}" type="datetimeFigureOut">
              <a:rPr lang="en-US" smtClean="0"/>
              <a:t>9/25/2014</a:t>
            </a:fld>
            <a:endParaRPr lang="en-US"/>
          </a:p>
        </p:txBody>
      </p:sp>
      <p:sp>
        <p:nvSpPr>
          <p:cNvPr id="5" name="Slide Number Placeholder 5"/>
          <p:cNvSpPr>
            <a:spLocks noGrp="1"/>
          </p:cNvSpPr>
          <p:nvPr>
            <p:ph type="sldNum" sz="quarter" idx="11"/>
          </p:nvPr>
        </p:nvSpPr>
        <p:spPr/>
        <p:txBody>
          <a:bodyPr/>
          <a:lstStyle>
            <a:lvl1pPr>
              <a:defRPr/>
            </a:lvl1pPr>
          </a:lstStyle>
          <a:p>
            <a:fld id="{C566DC1B-253F-4A04-88EB-DEEFC26743BE}" type="slidenum">
              <a:rPr lang="en-US" smtClean="0"/>
              <a:t>‹#›</a:t>
            </a:fld>
            <a:endParaRPr lang="en-US"/>
          </a:p>
        </p:txBody>
      </p:sp>
    </p:spTree>
    <p:extLst>
      <p:ext uri="{BB962C8B-B14F-4D97-AF65-F5344CB8AC3E}">
        <p14:creationId xmlns:p14="http://schemas.microsoft.com/office/powerpoint/2010/main" val="136831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6644712-5403-4A05-899D-6092B33A775E}"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04B94284-7FA1-4ACC-8A11-6A304D9CDD5A}" type="datetimeFigureOut">
              <a:rPr lang="en-US" smtClean="0"/>
              <a:pPr/>
              <a:t>9/25/2014</a:t>
            </a:fld>
            <a:endParaRPr lang="en-US"/>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89684E-17FA-4239-9274-27CFEAB3FE03}" type="datetimeFigureOut">
              <a:rPr lang="en-US">
                <a:solidFill>
                  <a:prstClr val="black"/>
                </a:solidFill>
              </a:rPr>
              <a:pPr>
                <a:defRPr/>
              </a:pPr>
              <a:t>9/25/2014</a:t>
            </a:fld>
            <a:endParaRPr 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C3D409FD-1D34-4EA1-B4AC-9E903D4A81B0}" type="slidenum">
              <a:rPr lang="en-US">
                <a:solidFill>
                  <a:prstClr val="black"/>
                </a:solidFill>
              </a:rPr>
              <a:pPr>
                <a:defRPr/>
              </a:pPr>
              <a:t>‹#›</a:t>
            </a:fld>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solidFill>
                <a:latin typeface="+mn-lt"/>
                <a:cs typeface="+mn-cs"/>
              </a:defRPr>
            </a:lvl1pPr>
          </a:lstStyle>
          <a:p>
            <a:fld id="{266BB19C-B6C6-4FA4-BD58-6C200D61252A}" type="datetimeFigureOut">
              <a:rPr lang="en-US" smtClean="0"/>
              <a:t>9/25/2014</a:t>
            </a:fld>
            <a:endParaRPr lang="en-US"/>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solidFill>
                <a:latin typeface="+mn-lt"/>
                <a:cs typeface="+mn-cs"/>
              </a:defRPr>
            </a:lvl1pPr>
          </a:lstStyle>
          <a:p>
            <a:fld id="{C566DC1B-253F-4A04-88EB-DEEFC26743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xStyles>
    <p:titleStyle>
      <a:lvl1pPr algn="ctr" rtl="0" eaLnBrk="1" fontAlgn="base" hangingPunct="1">
        <a:spcBef>
          <a:spcPct val="0"/>
        </a:spcBef>
        <a:spcAft>
          <a:spcPct val="0"/>
        </a:spcAft>
        <a:defRPr sz="4400" b="1" kern="120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Arial Narrow" pitchFamily="34" charset="0"/>
        </a:defRPr>
      </a:lvl2pPr>
      <a:lvl3pPr algn="ctr" rtl="0" eaLnBrk="1" fontAlgn="base" hangingPunct="1">
        <a:spcBef>
          <a:spcPct val="0"/>
        </a:spcBef>
        <a:spcAft>
          <a:spcPct val="0"/>
        </a:spcAft>
        <a:defRPr sz="4400" b="1">
          <a:solidFill>
            <a:schemeClr val="tx1"/>
          </a:solidFill>
          <a:latin typeface="Arial Narrow" pitchFamily="34" charset="0"/>
        </a:defRPr>
      </a:lvl3pPr>
      <a:lvl4pPr algn="ctr" rtl="0" eaLnBrk="1" fontAlgn="base" hangingPunct="1">
        <a:spcBef>
          <a:spcPct val="0"/>
        </a:spcBef>
        <a:spcAft>
          <a:spcPct val="0"/>
        </a:spcAft>
        <a:defRPr sz="4400" b="1">
          <a:solidFill>
            <a:schemeClr val="tx1"/>
          </a:solidFill>
          <a:latin typeface="Arial Narrow" pitchFamily="34" charset="0"/>
        </a:defRPr>
      </a:lvl4pPr>
      <a:lvl5pPr algn="ctr" rtl="0" eaLnBrk="1" fontAlgn="base" hangingPunct="1">
        <a:spcBef>
          <a:spcPct val="0"/>
        </a:spcBef>
        <a:spcAft>
          <a:spcPct val="0"/>
        </a:spcAft>
        <a:defRPr sz="4400" b="1">
          <a:solidFill>
            <a:schemeClr val="tx1"/>
          </a:solidFill>
          <a:latin typeface="Arial Narrow"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tgunn@doe.k12.ga.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insidemathematics.org/index.php/number-talks" TargetMode="External"/><Relationship Id="rId7" Type="http://schemas.openxmlformats.org/officeDocument/2006/relationships/hyperlink" Target="http://www.cobbk12.org/bullard/NumberTalksK-2.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choolwires.henry.k12.ga.us/Page/37071" TargetMode="External"/><Relationship Id="rId5" Type="http://schemas.openxmlformats.org/officeDocument/2006/relationships/hyperlink" Target="http://www.mathsolutions.com/index.cfm?page=wp10&amp;crid=553" TargetMode="External"/><Relationship Id="rId4" Type="http://schemas.openxmlformats.org/officeDocument/2006/relationships/hyperlink" Target="http://www.mathperspectives.com/num_talks.htm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numberstrings.com/" TargetMode="External"/><Relationship Id="rId3" Type="http://schemas.openxmlformats.org/officeDocument/2006/relationships/hyperlink" Target="http://insidemathematics.org/index.php/number-talks" TargetMode="External"/><Relationship Id="rId7" Type="http://schemas.openxmlformats.org/officeDocument/2006/relationships/hyperlink" Target="http://www.cobbk12.org/bullard/NumberTalksK-2.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hoolwires.henry.k12.ga.us/Page/37071" TargetMode="External"/><Relationship Id="rId5" Type="http://schemas.openxmlformats.org/officeDocument/2006/relationships/hyperlink" Target="http://www.mathsolutions.com/index.cfm?page=wp10&amp;crid=553" TargetMode="External"/><Relationship Id="rId4" Type="http://schemas.openxmlformats.org/officeDocument/2006/relationships/hyperlink" Target="http://www.mathperspectives.com/num_talk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gfletchy.wordpress.com/2013/10/29/no-numerals-allowed-in-math-clas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cgpsmathematics6-8.wikispaces.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mailto:tgunn@doe.k12.ga.us" TargetMode="External"/><Relationship Id="rId4" Type="http://schemas.openxmlformats.org/officeDocument/2006/relationships/hyperlink" Target="https://www.georgiastandards.org/Common-Core/Pages/Math.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52400" y="-304800"/>
            <a:ext cx="8839200" cy="3429000"/>
          </a:xfrm>
        </p:spPr>
        <p:txBody>
          <a:bodyPr/>
          <a:lstStyle/>
          <a:p>
            <a:r>
              <a:rPr lang="en-US" dirty="0" smtClean="0"/>
              <a:t>CCGPS Mathematics</a:t>
            </a:r>
            <a:br>
              <a:rPr lang="en-US" dirty="0" smtClean="0"/>
            </a:br>
            <a:r>
              <a:rPr lang="en-US" dirty="0" smtClean="0"/>
              <a:t>A beginner’s guide to</a:t>
            </a:r>
            <a:br>
              <a:rPr lang="en-US" dirty="0" smtClean="0"/>
            </a:br>
            <a:r>
              <a:rPr lang="en-US" dirty="0"/>
              <a:t>Number Talks</a:t>
            </a:r>
            <a:r>
              <a:rPr lang="en-US" dirty="0" smtClean="0"/>
              <a:t/>
            </a:r>
            <a:br>
              <a:rPr lang="en-US" dirty="0" smtClean="0"/>
            </a:br>
            <a:r>
              <a:rPr lang="en-US" sz="2400" dirty="0" smtClean="0"/>
              <a:t>October 2013</a:t>
            </a:r>
          </a:p>
        </p:txBody>
      </p:sp>
      <p:pic>
        <p:nvPicPr>
          <p:cNvPr id="4" name="Picture 2" descr="C:\Users\Janet Wyche\AppData\Local\Temp\notesCB2CD5\CCGPS_LogoAPPLE2.jpg"/>
          <p:cNvPicPr>
            <a:picLocks noChangeAspect="1" noChangeArrowheads="1"/>
          </p:cNvPicPr>
          <p:nvPr/>
        </p:nvPicPr>
        <p:blipFill>
          <a:blip r:embed="rId3"/>
          <a:srcRect/>
          <a:stretch>
            <a:fillRect/>
          </a:stretch>
        </p:blipFill>
        <p:spPr bwMode="auto">
          <a:xfrm>
            <a:off x="7924800" y="168275"/>
            <a:ext cx="1066800"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Subtitle 2"/>
          <p:cNvSpPr txBox="1">
            <a:spLocks/>
          </p:cNvSpPr>
          <p:nvPr/>
        </p:nvSpPr>
        <p:spPr bwMode="auto">
          <a:xfrm>
            <a:off x="0" y="28194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eaLnBrk="1" hangingPunct="1">
              <a:spcBef>
                <a:spcPct val="20000"/>
              </a:spcBef>
              <a:buFont typeface="Arial" charset="0"/>
              <a:buNone/>
            </a:pPr>
            <a:endParaRPr lang="en-US" sz="800" dirty="0">
              <a:solidFill>
                <a:srgbClr val="000000"/>
              </a:solidFill>
              <a:latin typeface="Arial Narrow" pitchFamily="34" charset="0"/>
            </a:endParaRPr>
          </a:p>
          <a:p>
            <a:pPr algn="ctr" eaLnBrk="1" hangingPunct="1">
              <a:spcBef>
                <a:spcPct val="20000"/>
              </a:spcBef>
              <a:buFont typeface="Arial" charset="0"/>
              <a:buNone/>
            </a:pPr>
            <a:r>
              <a:rPr lang="en-US" sz="2400" dirty="0">
                <a:solidFill>
                  <a:srgbClr val="000000"/>
                </a:solidFill>
                <a:latin typeface="Arial Narrow" pitchFamily="34" charset="0"/>
                <a:cs typeface="Times New Roman" pitchFamily="18" charset="0"/>
              </a:rPr>
              <a:t>Microphone and speakers can be configured by going to:</a:t>
            </a:r>
            <a:br>
              <a:rPr lang="en-US" sz="2400" dirty="0">
                <a:solidFill>
                  <a:srgbClr val="000000"/>
                </a:solidFill>
                <a:latin typeface="Arial Narrow" pitchFamily="34" charset="0"/>
                <a:cs typeface="Times New Roman" pitchFamily="18" charset="0"/>
              </a:rPr>
            </a:br>
            <a:r>
              <a:rPr lang="en-US" sz="2400" dirty="0">
                <a:solidFill>
                  <a:srgbClr val="000000"/>
                </a:solidFill>
                <a:latin typeface="Arial Narrow" pitchFamily="34" charset="0"/>
                <a:cs typeface="Times New Roman" pitchFamily="18" charset="0"/>
              </a:rPr>
              <a:t>Tools – Audio – Audio setup wizard</a:t>
            </a:r>
            <a:endParaRPr lang="en-US" sz="2400" dirty="0">
              <a:solidFill>
                <a:srgbClr val="000000"/>
              </a:solidFill>
              <a:latin typeface="Arial Narrow" pitchFamily="34" charset="0"/>
            </a:endParaRPr>
          </a:p>
          <a:p>
            <a:pPr algn="ctr" eaLnBrk="1" hangingPunct="1">
              <a:spcBef>
                <a:spcPct val="20000"/>
              </a:spcBef>
              <a:buFont typeface="Arial" charset="0"/>
              <a:buNone/>
            </a:pPr>
            <a:endParaRPr lang="en-US" sz="800" dirty="0">
              <a:solidFill>
                <a:srgbClr val="000000"/>
              </a:solidFill>
              <a:latin typeface="Arial Narrow" pitchFamily="34" charset="0"/>
            </a:endParaRPr>
          </a:p>
          <a:p>
            <a:pPr algn="ctr" eaLnBrk="1" hangingPunct="1">
              <a:spcBef>
                <a:spcPct val="20000"/>
              </a:spcBef>
              <a:buFont typeface="Arial" charset="0"/>
              <a:buNone/>
            </a:pPr>
            <a:r>
              <a:rPr lang="en-US" sz="2400" dirty="0">
                <a:solidFill>
                  <a:srgbClr val="000000"/>
                </a:solidFill>
                <a:latin typeface="Arial Narrow" pitchFamily="34" charset="0"/>
              </a:rPr>
              <a:t>Turtle Toms- </a:t>
            </a:r>
            <a:r>
              <a:rPr lang="en-US" sz="2400" dirty="0">
                <a:solidFill>
                  <a:srgbClr val="000000"/>
                </a:solidFill>
                <a:latin typeface="Arial Narrow" pitchFamily="34" charset="0"/>
                <a:hlinkClick r:id="rId4"/>
              </a:rPr>
              <a:t>tgunn@doe.k12.ga.us</a:t>
            </a:r>
            <a:r>
              <a:rPr lang="en-US" sz="2400" dirty="0">
                <a:solidFill>
                  <a:srgbClr val="000000"/>
                </a:solidFill>
                <a:latin typeface="Arial Narrow" pitchFamily="34" charset="0"/>
              </a:rPr>
              <a:t> </a:t>
            </a:r>
          </a:p>
          <a:p>
            <a:pPr algn="ctr" eaLnBrk="1" hangingPunct="1">
              <a:spcBef>
                <a:spcPct val="20000"/>
              </a:spcBef>
              <a:buFont typeface="Arial" charset="0"/>
              <a:buNone/>
            </a:pPr>
            <a:r>
              <a:rPr lang="en-US" sz="2400" dirty="0">
                <a:solidFill>
                  <a:srgbClr val="000000"/>
                </a:solidFill>
                <a:latin typeface="Arial Narrow" pitchFamily="34" charset="0"/>
              </a:rPr>
              <a:t>Elementary Mathematics Specialist</a:t>
            </a:r>
          </a:p>
          <a:p>
            <a:pPr algn="ctr" eaLnBrk="1" hangingPunct="1">
              <a:spcBef>
                <a:spcPct val="20000"/>
              </a:spcBef>
              <a:buFont typeface="Arial" charset="0"/>
              <a:buNone/>
            </a:pPr>
            <a:endParaRPr lang="en-US" sz="800" dirty="0">
              <a:solidFill>
                <a:srgbClr val="000000"/>
              </a:solidFill>
              <a:latin typeface="Arial Narrow" pitchFamily="34" charset="0"/>
            </a:endParaRPr>
          </a:p>
          <a:p>
            <a:pPr algn="ctr" eaLnBrk="1" hangingPunct="1">
              <a:spcBef>
                <a:spcPct val="20000"/>
              </a:spcBef>
              <a:buFont typeface="Arial" charset="0"/>
              <a:buNone/>
            </a:pPr>
            <a:r>
              <a:rPr lang="en-US" sz="2400" dirty="0">
                <a:solidFill>
                  <a:srgbClr val="000000"/>
                </a:solidFill>
                <a:latin typeface="Arial Narrow" pitchFamily="34" charset="0"/>
              </a:rPr>
              <a:t>These materials are for nonprofit educational purposes only. </a:t>
            </a:r>
            <a:endParaRPr lang="en-US" sz="2400" dirty="0" smtClean="0">
              <a:solidFill>
                <a:srgbClr val="000000"/>
              </a:solidFill>
              <a:latin typeface="Arial Narrow" pitchFamily="34" charset="0"/>
            </a:endParaRPr>
          </a:p>
          <a:p>
            <a:pPr algn="ctr" eaLnBrk="1" hangingPunct="1">
              <a:spcBef>
                <a:spcPct val="20000"/>
              </a:spcBef>
              <a:buFont typeface="Arial" charset="0"/>
              <a:buNone/>
            </a:pPr>
            <a:r>
              <a:rPr lang="en-US" sz="2400" dirty="0" smtClean="0">
                <a:solidFill>
                  <a:srgbClr val="000000"/>
                </a:solidFill>
                <a:latin typeface="Arial Narrow" pitchFamily="34" charset="0"/>
              </a:rPr>
              <a:t> </a:t>
            </a:r>
            <a:r>
              <a:rPr lang="en-US" sz="2400" dirty="0">
                <a:solidFill>
                  <a:srgbClr val="000000"/>
                </a:solidFill>
                <a:latin typeface="Arial Narrow" pitchFamily="34" charset="0"/>
              </a:rPr>
              <a:t>Any other use may constitute copyright infringement.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779" y="1537327"/>
            <a:ext cx="106680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08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Purposeful </a:t>
            </a:r>
            <a:r>
              <a:rPr lang="en-US" dirty="0" smtClean="0"/>
              <a:t>Problems</a:t>
            </a:r>
            <a:endParaRPr lang="en-US" dirty="0"/>
          </a:p>
        </p:txBody>
      </p:sp>
      <p:sp>
        <p:nvSpPr>
          <p:cNvPr id="3" name="Content Placeholder 2"/>
          <p:cNvSpPr>
            <a:spLocks noGrp="1"/>
          </p:cNvSpPr>
          <p:nvPr>
            <p:ph idx="1"/>
          </p:nvPr>
        </p:nvSpPr>
        <p:spPr/>
        <p:txBody>
          <a:bodyPr/>
          <a:lstStyle/>
          <a:p>
            <a:pPr lvl="0"/>
            <a:r>
              <a:rPr lang="en-US" dirty="0" smtClean="0"/>
              <a:t>Start </a:t>
            </a:r>
            <a:r>
              <a:rPr lang="en-US" dirty="0"/>
              <a:t>with small numbers so the students can learn to focus on the strategies instead of getting lost in the numbers</a:t>
            </a:r>
          </a:p>
          <a:p>
            <a:pPr lvl="0"/>
            <a:r>
              <a:rPr lang="en-US" dirty="0"/>
              <a:t>Use a number string (a string of problems that are related to and scaffold each other)</a:t>
            </a:r>
          </a:p>
          <a:p>
            <a:endParaRPr lang="en-US" dirty="0"/>
          </a:p>
        </p:txBody>
      </p:sp>
    </p:spTree>
    <p:extLst>
      <p:ext uri="{BB962C8B-B14F-4D97-AF65-F5344CB8AC3E}">
        <p14:creationId xmlns:p14="http://schemas.microsoft.com/office/powerpoint/2010/main" val="302379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Purposeful Number Strings</a:t>
            </a:r>
            <a:endParaRPr lang="en-US" dirty="0"/>
          </a:p>
        </p:txBody>
      </p:sp>
      <p:sp>
        <p:nvSpPr>
          <p:cNvPr id="3" name="Content Placeholder 2"/>
          <p:cNvSpPr>
            <a:spLocks noGrp="1"/>
          </p:cNvSpPr>
          <p:nvPr>
            <p:ph idx="1"/>
          </p:nvPr>
        </p:nvSpPr>
        <p:spPr/>
        <p:txBody>
          <a:bodyPr/>
          <a:lstStyle/>
          <a:p>
            <a:pPr marL="0" indent="0" algn="ctr">
              <a:buNone/>
            </a:pPr>
            <a:r>
              <a:rPr lang="en-US" sz="6000" dirty="0"/>
              <a:t>7 + 19</a:t>
            </a:r>
          </a:p>
          <a:p>
            <a:pPr marL="0" indent="0" algn="ctr">
              <a:buNone/>
            </a:pPr>
            <a:r>
              <a:rPr lang="en-US" sz="6000" dirty="0"/>
              <a:t>16 +29</a:t>
            </a:r>
          </a:p>
          <a:p>
            <a:pPr marL="0" indent="0" algn="ctr">
              <a:buNone/>
            </a:pPr>
            <a:r>
              <a:rPr lang="en-US" sz="6000" dirty="0"/>
              <a:t>19 +18</a:t>
            </a:r>
          </a:p>
          <a:p>
            <a:pPr marL="0" indent="0" algn="ctr">
              <a:buNone/>
            </a:pPr>
            <a:r>
              <a:rPr lang="en-US" sz="6000" dirty="0"/>
              <a:t>29 +</a:t>
            </a:r>
            <a:r>
              <a:rPr lang="en-US" sz="6000" dirty="0" smtClean="0"/>
              <a:t>33</a:t>
            </a:r>
            <a:endParaRPr lang="en-US" sz="6000" dirty="0"/>
          </a:p>
        </p:txBody>
      </p:sp>
    </p:spTree>
    <p:extLst>
      <p:ext uri="{BB962C8B-B14F-4D97-AF65-F5344CB8AC3E}">
        <p14:creationId xmlns:p14="http://schemas.microsoft.com/office/powerpoint/2010/main" val="314485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K-2 Number Talks</a:t>
            </a:r>
          </a:p>
        </p:txBody>
      </p:sp>
      <p:sp>
        <p:nvSpPr>
          <p:cNvPr id="3" name="Content Placeholder 2"/>
          <p:cNvSpPr>
            <a:spLocks noGrp="1"/>
          </p:cNvSpPr>
          <p:nvPr>
            <p:ph idx="1"/>
          </p:nvPr>
        </p:nvSpPr>
        <p:spPr/>
        <p:txBody>
          <a:bodyPr/>
          <a:lstStyle/>
          <a:p>
            <a:pPr marL="0" indent="0" algn="ctr">
              <a:buNone/>
            </a:pPr>
            <a:r>
              <a:rPr lang="en-US" dirty="0" smtClean="0"/>
              <a:t>dot </a:t>
            </a:r>
            <a:r>
              <a:rPr lang="en-US" dirty="0"/>
              <a:t>cards, ten </a:t>
            </a:r>
            <a:r>
              <a:rPr lang="en-US" dirty="0" smtClean="0"/>
              <a:t>frames</a:t>
            </a:r>
            <a:r>
              <a:rPr lang="en-US" dirty="0"/>
              <a:t>, </a:t>
            </a:r>
            <a:r>
              <a:rPr lang="en-US" dirty="0" err="1" smtClean="0"/>
              <a:t>Rekenreks</a:t>
            </a:r>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684" t="24632" r="27566" b="12210"/>
          <a:stretch/>
        </p:blipFill>
        <p:spPr bwMode="auto">
          <a:xfrm>
            <a:off x="4800600" y="2133600"/>
            <a:ext cx="3113532" cy="364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37" t="35949" r="16448" b="32025"/>
          <a:stretch/>
        </p:blipFill>
        <p:spPr bwMode="auto">
          <a:xfrm>
            <a:off x="838200" y="2514600"/>
            <a:ext cx="3461083" cy="104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9375" t="33000" r="29737" b="22317"/>
          <a:stretch/>
        </p:blipFill>
        <p:spPr bwMode="auto">
          <a:xfrm rot="2180914">
            <a:off x="1482000" y="4036263"/>
            <a:ext cx="2173479" cy="196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310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4716" y="2286000"/>
            <a:ext cx="4267200" cy="1600200"/>
          </a:xfrm>
        </p:spPr>
        <p:txBody>
          <a:bodyPr/>
          <a:lstStyle/>
          <a:p>
            <a:r>
              <a:rPr lang="en-US" dirty="0" smtClean="0"/>
              <a:t>What first grade students see in the number 12</a:t>
            </a:r>
            <a:r>
              <a:rPr lang="en-US" dirty="0" smtClean="0">
                <a:sym typeface="Wingdings" pitchFamily="2" charset="2"/>
              </a:rPr>
              <a:t></a:t>
            </a:r>
            <a:endParaRPr lang="en-US" dirty="0"/>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4572000" cy="559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610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Talks in 1</a:t>
            </a:r>
            <a:r>
              <a:rPr lang="en-US" baseline="30000" dirty="0" smtClean="0"/>
              <a:t>st</a:t>
            </a:r>
            <a:r>
              <a:rPr lang="en-US" dirty="0" smtClean="0"/>
              <a:t> Grade</a:t>
            </a:r>
            <a:endParaRPr lang="en-US" dirty="0"/>
          </a:p>
        </p:txBody>
      </p:sp>
      <p:sp>
        <p:nvSpPr>
          <p:cNvPr id="5" name="Content Placeholder 4"/>
          <p:cNvSpPr>
            <a:spLocks noGrp="1"/>
          </p:cNvSpPr>
          <p:nvPr>
            <p:ph idx="1"/>
          </p:nvPr>
        </p:nvSpPr>
        <p:spPr/>
        <p:txBody>
          <a:bodyPr/>
          <a:lstStyle/>
          <a:p>
            <a:r>
              <a:rPr lang="en-US" sz="2800" dirty="0"/>
              <a:t>Add and subtract within 20, demonstrating fluency for addition and subtraction within 10. Use strategies such as counting on; making ten (e.g., 8 + 6 = 8 + 2 + 4 = 10 + 4 = 14); decomposing a number leading to a ten (e.g., 13 – 4 = 13 – 3 – 1 = 10 – 1 = 9); using the relationship between addition and subtraction (e.g., knowing that 8 + 4 = 12, one knows 12 – 8 = 4); and creating equivalent but easier or known sums (e.g., adding 6 + 7 by creating the known equivalent 6 + 6 + 1 = 12 + 1 = 13).</a:t>
            </a:r>
          </a:p>
        </p:txBody>
      </p:sp>
    </p:spTree>
    <p:extLst>
      <p:ext uri="{BB962C8B-B14F-4D97-AF65-F5344CB8AC3E}">
        <p14:creationId xmlns:p14="http://schemas.microsoft.com/office/powerpoint/2010/main" val="3037612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Computational Fluency</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48" t="23053" r="18683" b="17263"/>
          <a:stretch/>
        </p:blipFill>
        <p:spPr bwMode="auto">
          <a:xfrm>
            <a:off x="914400" y="1447800"/>
            <a:ext cx="7603958" cy="454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43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it look like in 3</a:t>
            </a:r>
            <a:r>
              <a:rPr lang="en-US" baseline="30000" dirty="0" smtClean="0"/>
              <a:t>rd</a:t>
            </a:r>
            <a:r>
              <a:rPr lang="en-US" dirty="0" smtClean="0"/>
              <a:t> through 8</a:t>
            </a:r>
            <a:r>
              <a:rPr lang="en-US" baseline="30000" dirty="0" smtClean="0"/>
              <a:t>th</a:t>
            </a:r>
            <a:r>
              <a:rPr lang="en-US" dirty="0" smtClean="0"/>
              <a:t> grade?</a:t>
            </a:r>
            <a:endParaRPr lang="en-US" dirty="0"/>
          </a:p>
        </p:txBody>
      </p:sp>
      <p:sp>
        <p:nvSpPr>
          <p:cNvPr id="3" name="Content Placeholder 2"/>
          <p:cNvSpPr>
            <a:spLocks noGrp="1"/>
          </p:cNvSpPr>
          <p:nvPr>
            <p:ph idx="1"/>
          </p:nvPr>
        </p:nvSpPr>
        <p:spPr/>
        <p:txBody>
          <a:bodyPr/>
          <a:lstStyle/>
          <a:p>
            <a:r>
              <a:rPr lang="en-US" dirty="0" smtClean="0"/>
              <a:t>Multiplication and division</a:t>
            </a:r>
          </a:p>
          <a:p>
            <a:r>
              <a:rPr lang="en-US" dirty="0" smtClean="0"/>
              <a:t>Decimals (same part-whole additive strategies but extended to rational numbers…good stuff!)</a:t>
            </a:r>
          </a:p>
          <a:p>
            <a:r>
              <a:rPr lang="en-US" dirty="0" smtClean="0"/>
              <a:t>Fractions (context for learning-</a:t>
            </a:r>
            <a:r>
              <a:rPr lang="en-US" dirty="0" err="1" smtClean="0"/>
              <a:t>Fosnot</a:t>
            </a:r>
            <a:r>
              <a:rPr lang="en-US" dirty="0" smtClean="0"/>
              <a:t>)</a:t>
            </a:r>
          </a:p>
          <a:p>
            <a:endParaRPr lang="en-US" dirty="0"/>
          </a:p>
        </p:txBody>
      </p:sp>
    </p:spTree>
    <p:extLst>
      <p:ext uri="{BB962C8B-B14F-4D97-AF65-F5344CB8AC3E}">
        <p14:creationId xmlns:p14="http://schemas.microsoft.com/office/powerpoint/2010/main" val="188769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51" t="21473" r="17895" b="16948"/>
          <a:stretch/>
        </p:blipFill>
        <p:spPr bwMode="auto">
          <a:xfrm>
            <a:off x="228600" y="228600"/>
            <a:ext cx="8763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978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solidFill>
                  <a:prstClr val="black"/>
                </a:solidFill>
                <a:ea typeface="+mn-ea"/>
                <a:cs typeface="+mn-cs"/>
              </a:rPr>
              <a:t>STUDENT ACCOUNTABILITY WITH NUMBER TALKS</a:t>
            </a:r>
            <a:endParaRPr lang="en-US" dirty="0"/>
          </a:p>
        </p:txBody>
      </p:sp>
      <p:sp>
        <p:nvSpPr>
          <p:cNvPr id="3" name="Content Placeholder 2"/>
          <p:cNvSpPr>
            <a:spLocks noGrp="1"/>
          </p:cNvSpPr>
          <p:nvPr>
            <p:ph idx="1"/>
          </p:nvPr>
        </p:nvSpPr>
        <p:spPr/>
        <p:txBody>
          <a:bodyPr/>
          <a:lstStyle/>
          <a:p>
            <a:r>
              <a:rPr lang="en-US" dirty="0" smtClean="0"/>
              <a:t>Students </a:t>
            </a:r>
            <a:r>
              <a:rPr lang="en-US" dirty="0"/>
              <a:t>use finger signals to indicate most efficient </a:t>
            </a:r>
            <a:r>
              <a:rPr lang="en-US" dirty="0" smtClean="0"/>
              <a:t>strategy.</a:t>
            </a:r>
          </a:p>
          <a:p>
            <a:r>
              <a:rPr lang="en-US" dirty="0" smtClean="0"/>
              <a:t>Keep </a:t>
            </a:r>
            <a:r>
              <a:rPr lang="en-US" dirty="0"/>
              <a:t>records of problems posed and student </a:t>
            </a:r>
            <a:r>
              <a:rPr lang="en-US" dirty="0" smtClean="0"/>
              <a:t>strategies.</a:t>
            </a:r>
          </a:p>
          <a:p>
            <a:r>
              <a:rPr lang="en-US" dirty="0" smtClean="0"/>
              <a:t>Hold </a:t>
            </a:r>
            <a:r>
              <a:rPr lang="en-US" dirty="0"/>
              <a:t>small-group number </a:t>
            </a:r>
            <a:r>
              <a:rPr lang="en-US" dirty="0" smtClean="0"/>
              <a:t>talks.</a:t>
            </a:r>
          </a:p>
          <a:p>
            <a:r>
              <a:rPr lang="en-US" dirty="0" smtClean="0"/>
              <a:t>Create </a:t>
            </a:r>
            <a:r>
              <a:rPr lang="en-US" dirty="0"/>
              <a:t>and post class strategy </a:t>
            </a:r>
            <a:r>
              <a:rPr lang="en-US" dirty="0" smtClean="0"/>
              <a:t>charts.</a:t>
            </a:r>
          </a:p>
          <a:p>
            <a:r>
              <a:rPr lang="en-US" dirty="0" smtClean="0"/>
              <a:t>Give </a:t>
            </a:r>
            <a:r>
              <a:rPr lang="en-US" dirty="0"/>
              <a:t>students an exit problem using the discussed strategies.</a:t>
            </a:r>
          </a:p>
        </p:txBody>
      </p:sp>
    </p:spTree>
    <p:extLst>
      <p:ext uri="{BB962C8B-B14F-4D97-AF65-F5344CB8AC3E}">
        <p14:creationId xmlns:p14="http://schemas.microsoft.com/office/powerpoint/2010/main" val="1555157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3329781" cy="2072481"/>
          </a:xfrm>
        </p:spPr>
        <p:txBody>
          <a:bodyPr/>
          <a:lstStyle/>
          <a:p>
            <a:r>
              <a:rPr lang="en-US" sz="2400" dirty="0" smtClean="0"/>
              <a:t>Connecting Number Talks to classroom tasks</a:t>
            </a:r>
            <a:endParaRPr lang="en-US"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0" y="381000"/>
            <a:ext cx="48768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134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780" t="31673" r="17913" b="11622"/>
          <a:stretch/>
        </p:blipFill>
        <p:spPr bwMode="auto">
          <a:xfrm>
            <a:off x="2209800" y="1066800"/>
            <a:ext cx="4971393" cy="466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241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Number Talks in your </a:t>
            </a:r>
            <a:r>
              <a:rPr lang="en-US" dirty="0" smtClean="0"/>
              <a:t>Classroom</a:t>
            </a:r>
            <a:endParaRPr lang="en-US" dirty="0"/>
          </a:p>
        </p:txBody>
      </p:sp>
      <p:sp>
        <p:nvSpPr>
          <p:cNvPr id="3" name="Content Placeholder 2"/>
          <p:cNvSpPr>
            <a:spLocks noGrp="1"/>
          </p:cNvSpPr>
          <p:nvPr>
            <p:ph idx="1"/>
          </p:nvPr>
        </p:nvSpPr>
        <p:spPr/>
        <p:txBody>
          <a:bodyPr/>
          <a:lstStyle/>
          <a:p>
            <a:pPr lvl="0"/>
            <a:r>
              <a:rPr lang="en-US" dirty="0" smtClean="0"/>
              <a:t>Start </a:t>
            </a:r>
            <a:r>
              <a:rPr lang="en-US" dirty="0"/>
              <a:t>with specific problems in mind</a:t>
            </a:r>
          </a:p>
          <a:p>
            <a:pPr lvl="0"/>
            <a:r>
              <a:rPr lang="en-US" dirty="0"/>
              <a:t>Be prepared to offer a strategy from a previous student</a:t>
            </a:r>
          </a:p>
          <a:p>
            <a:pPr lvl="0"/>
            <a:r>
              <a:rPr lang="en-US" dirty="0"/>
              <a:t>It is ok to put a student's strategy on the backburner</a:t>
            </a:r>
          </a:p>
          <a:p>
            <a:pPr lvl="0"/>
            <a:r>
              <a:rPr lang="en-US" dirty="0"/>
              <a:t>Limit your number talks to about 15 minutes</a:t>
            </a:r>
          </a:p>
          <a:p>
            <a:pPr lvl="0"/>
            <a:r>
              <a:rPr lang="en-US" dirty="0"/>
              <a:t>Ask a question, don't tell!</a:t>
            </a:r>
          </a:p>
          <a:p>
            <a:endParaRPr lang="en-US" dirty="0"/>
          </a:p>
        </p:txBody>
      </p:sp>
    </p:spTree>
    <p:extLst>
      <p:ext uri="{BB962C8B-B14F-4D97-AF65-F5344CB8AC3E}">
        <p14:creationId xmlns:p14="http://schemas.microsoft.com/office/powerpoint/2010/main" val="4274521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Number Talks</a:t>
            </a:r>
            <a:endParaRPr lang="en-US" sz="2800" dirty="0"/>
          </a:p>
        </p:txBody>
      </p:sp>
      <p:sp>
        <p:nvSpPr>
          <p:cNvPr id="3" name="Text Placeholder 2"/>
          <p:cNvSpPr>
            <a:spLocks noGrp="1"/>
          </p:cNvSpPr>
          <p:nvPr>
            <p:ph type="body" idx="2"/>
          </p:nvPr>
        </p:nvSpPr>
        <p:spPr/>
        <p:txBody>
          <a:bodyPr/>
          <a:lstStyle/>
          <a:p>
            <a:r>
              <a:rPr lang="en-US" dirty="0" smtClean="0"/>
              <a:t>Don’t have the book?</a:t>
            </a:r>
          </a:p>
          <a:p>
            <a:r>
              <a:rPr lang="en-US" dirty="0" smtClean="0"/>
              <a:t>Look and learn here: </a:t>
            </a:r>
          </a:p>
          <a:p>
            <a:r>
              <a:rPr lang="en-US" sz="1200" dirty="0">
                <a:solidFill>
                  <a:schemeClr val="bg1"/>
                </a:solidFill>
                <a:hlinkClick r:id="rId3"/>
              </a:rPr>
              <a:t>http://</a:t>
            </a:r>
            <a:r>
              <a:rPr lang="en-US" sz="1200" dirty="0" smtClean="0">
                <a:solidFill>
                  <a:schemeClr val="bg1"/>
                </a:solidFill>
                <a:hlinkClick r:id="rId3"/>
              </a:rPr>
              <a:t>insidemathematics.org/index.php/number-talks</a:t>
            </a:r>
            <a:endParaRPr lang="en-US" sz="1200" dirty="0" smtClean="0">
              <a:solidFill>
                <a:schemeClr val="bg1"/>
              </a:solidFill>
            </a:endParaRPr>
          </a:p>
          <a:p>
            <a:r>
              <a:rPr lang="en-US" sz="1200" dirty="0">
                <a:solidFill>
                  <a:schemeClr val="bg1"/>
                </a:solidFill>
                <a:hlinkClick r:id="rId4"/>
              </a:rPr>
              <a:t>http://</a:t>
            </a:r>
            <a:r>
              <a:rPr lang="en-US" sz="1200" dirty="0" smtClean="0">
                <a:solidFill>
                  <a:schemeClr val="bg1"/>
                </a:solidFill>
                <a:hlinkClick r:id="rId4"/>
              </a:rPr>
              <a:t>www.mathperspectives.com/num_talks.html</a:t>
            </a:r>
            <a:endParaRPr lang="en-US" sz="1200" dirty="0" smtClean="0">
              <a:solidFill>
                <a:schemeClr val="bg1"/>
              </a:solidFill>
            </a:endParaRPr>
          </a:p>
          <a:p>
            <a:r>
              <a:rPr lang="en-US" sz="1200" dirty="0">
                <a:hlinkClick r:id="rId5"/>
              </a:rPr>
              <a:t>http://</a:t>
            </a:r>
            <a:r>
              <a:rPr lang="en-US" sz="1200" dirty="0" smtClean="0">
                <a:hlinkClick r:id="rId5"/>
              </a:rPr>
              <a:t>www.mathsolutions.com/index.cfm?page=wp10&amp;crid=553</a:t>
            </a:r>
            <a:endParaRPr lang="en-US" sz="1200" dirty="0" smtClean="0"/>
          </a:p>
          <a:p>
            <a:r>
              <a:rPr lang="en-US" sz="1200" dirty="0">
                <a:hlinkClick r:id="rId6"/>
              </a:rPr>
              <a:t>http://</a:t>
            </a:r>
            <a:r>
              <a:rPr lang="en-US" sz="1200" dirty="0" smtClean="0">
                <a:hlinkClick r:id="rId6"/>
              </a:rPr>
              <a:t>schoolwires.henry.k12.ga.us/Page/37071</a:t>
            </a:r>
            <a:endParaRPr lang="en-US" sz="1200" dirty="0" smtClean="0"/>
          </a:p>
          <a:p>
            <a:r>
              <a:rPr lang="en-US" sz="1200" dirty="0">
                <a:hlinkClick r:id="rId7"/>
              </a:rPr>
              <a:t>http://</a:t>
            </a:r>
            <a:r>
              <a:rPr lang="en-US" sz="1200" dirty="0" smtClean="0">
                <a:hlinkClick r:id="rId7"/>
              </a:rPr>
              <a:t>www.cobbk12.org/bullard/NumberTalksK-2.pdf</a:t>
            </a:r>
            <a:endParaRPr lang="en-US" sz="1200" dirty="0" smtClean="0"/>
          </a:p>
          <a:p>
            <a:endParaRPr lang="en-US" sz="1200" dirty="0" smtClean="0"/>
          </a:p>
          <a:p>
            <a:endParaRPr lang="en-US" dirty="0"/>
          </a:p>
        </p:txBody>
      </p:sp>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066800"/>
            <a:ext cx="3810000" cy="527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677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solidFill>
                  <a:schemeClr val="bg1"/>
                </a:solidFill>
                <a:hlinkClick r:id="rId3"/>
              </a:rPr>
              <a:t>http</a:t>
            </a:r>
            <a:r>
              <a:rPr lang="en-US" dirty="0">
                <a:solidFill>
                  <a:schemeClr val="bg1"/>
                </a:solidFill>
                <a:hlinkClick r:id="rId3"/>
              </a:rPr>
              <a:t>://insidemathematics.org/index.php/number-talks</a:t>
            </a:r>
            <a:endParaRPr lang="en-US" dirty="0">
              <a:solidFill>
                <a:schemeClr val="bg1"/>
              </a:solidFill>
            </a:endParaRPr>
          </a:p>
          <a:p>
            <a:r>
              <a:rPr lang="en-US" dirty="0">
                <a:solidFill>
                  <a:schemeClr val="bg1"/>
                </a:solidFill>
                <a:hlinkClick r:id="rId4"/>
              </a:rPr>
              <a:t>http://www.mathperspectives.com/num_talks.html</a:t>
            </a:r>
            <a:endParaRPr lang="en-US" dirty="0">
              <a:solidFill>
                <a:schemeClr val="bg1"/>
              </a:solidFill>
            </a:endParaRPr>
          </a:p>
          <a:p>
            <a:r>
              <a:rPr lang="en-US" dirty="0">
                <a:hlinkClick r:id="rId5"/>
              </a:rPr>
              <a:t>http://www.mathsolutions.com/index.cfm?page=wp10&amp;crid=553</a:t>
            </a:r>
            <a:endParaRPr lang="en-US" dirty="0"/>
          </a:p>
          <a:p>
            <a:r>
              <a:rPr lang="en-US" dirty="0">
                <a:hlinkClick r:id="rId6"/>
              </a:rPr>
              <a:t>http://schoolwires.henry.k12.ga.us/Page/37071</a:t>
            </a:r>
            <a:endParaRPr lang="en-US" dirty="0"/>
          </a:p>
          <a:p>
            <a:r>
              <a:rPr lang="en-US" dirty="0">
                <a:hlinkClick r:id="rId7"/>
              </a:rPr>
              <a:t>http://www.cobbk12.org/bullard/NumberTalksK-2.pdf</a:t>
            </a:r>
            <a:endParaRPr lang="en-US" dirty="0"/>
          </a:p>
          <a:p>
            <a:r>
              <a:rPr lang="en-US" dirty="0">
                <a:hlinkClick r:id="rId8"/>
              </a:rPr>
              <a:t>http://numberstrings.com</a:t>
            </a:r>
            <a:r>
              <a:rPr lang="en-US" dirty="0" smtClean="0">
                <a:hlinkClick r:id="rId8"/>
              </a:rPr>
              <a:t>/</a:t>
            </a:r>
            <a:endParaRPr lang="en-US" dirty="0" smtClean="0"/>
          </a:p>
          <a:p>
            <a:endParaRPr lang="en-US" dirty="0"/>
          </a:p>
          <a:p>
            <a:endParaRPr lang="en-US" dirty="0"/>
          </a:p>
        </p:txBody>
      </p:sp>
    </p:spTree>
    <p:extLst>
      <p:ext uri="{BB962C8B-B14F-4D97-AF65-F5344CB8AC3E}">
        <p14:creationId xmlns:p14="http://schemas.microsoft.com/office/powerpoint/2010/main" val="1680791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keeping it real? This guy.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524000"/>
            <a:ext cx="8229600" cy="4572000"/>
          </a:xfrm>
        </p:spPr>
      </p:pic>
      <p:sp>
        <p:nvSpPr>
          <p:cNvPr id="5" name="TextBox 4"/>
          <p:cNvSpPr txBox="1"/>
          <p:nvPr/>
        </p:nvSpPr>
        <p:spPr>
          <a:xfrm>
            <a:off x="1371600" y="4724400"/>
            <a:ext cx="7164718" cy="923330"/>
          </a:xfrm>
          <a:prstGeom prst="rect">
            <a:avLst/>
          </a:prstGeom>
          <a:solidFill>
            <a:schemeClr val="bg1">
              <a:lumMod val="95000"/>
            </a:schemeClr>
          </a:solidFill>
        </p:spPr>
        <p:txBody>
          <a:bodyPr wrap="none" rtlCol="0">
            <a:spAutoFit/>
          </a:bodyPr>
          <a:lstStyle/>
          <a:p>
            <a:r>
              <a:rPr lang="en-US" b="1" dirty="0" smtClean="0"/>
              <a:t>Graham Fletcher</a:t>
            </a:r>
          </a:p>
          <a:p>
            <a:r>
              <a:rPr lang="en-US" b="1" dirty="0">
                <a:hlinkClick r:id="rId4"/>
              </a:rPr>
              <a:t>http://gfletchy.wordpress.com/2013/10/29/no-numerals-allowed-in-math-class</a:t>
            </a:r>
            <a:r>
              <a:rPr lang="en-US" b="1" dirty="0" smtClean="0">
                <a:hlinkClick r:id="rId4"/>
              </a:rPr>
              <a:t>/</a:t>
            </a:r>
            <a:endParaRPr lang="en-US" b="1" dirty="0" smtClean="0"/>
          </a:p>
          <a:p>
            <a:r>
              <a:rPr lang="en-US" b="1" dirty="0" smtClean="0"/>
              <a:t>@</a:t>
            </a:r>
            <a:r>
              <a:rPr lang="en-US" b="1" dirty="0" err="1" smtClean="0"/>
              <a:t>gfletchy</a:t>
            </a:r>
            <a:r>
              <a:rPr lang="en-US" b="1" dirty="0"/>
              <a:t> </a:t>
            </a:r>
          </a:p>
        </p:txBody>
      </p:sp>
    </p:spTree>
    <p:extLst>
      <p:ext uri="{BB962C8B-B14F-4D97-AF65-F5344CB8AC3E}">
        <p14:creationId xmlns:p14="http://schemas.microsoft.com/office/powerpoint/2010/main" val="1586155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152400" y="304800"/>
            <a:ext cx="8763000" cy="2514600"/>
          </a:xfrm>
        </p:spPr>
        <p:txBody>
          <a:bodyPr/>
          <a:lstStyle/>
          <a:p>
            <a:pPr eaLnBrk="1" hangingPunct="1"/>
            <a:r>
              <a:rPr lang="en-US" dirty="0" smtClean="0">
                <a:latin typeface="Arial Narrow" pitchFamily="34" charset="0"/>
              </a:rPr>
              <a:t>Thank You!</a:t>
            </a:r>
            <a:br>
              <a:rPr lang="en-US" dirty="0" smtClean="0">
                <a:latin typeface="Arial Narrow" pitchFamily="34" charset="0"/>
              </a:rPr>
            </a:br>
            <a:r>
              <a:rPr lang="en-US" sz="2000" dirty="0" smtClean="0">
                <a:latin typeface="Arial Narrow" pitchFamily="34" charset="0"/>
              </a:rPr>
              <a:t> </a:t>
            </a:r>
            <a:r>
              <a:rPr lang="en-US" sz="2000" b="0" dirty="0" smtClean="0">
                <a:latin typeface="Arial Narrow" pitchFamily="34" charset="0"/>
              </a:rPr>
              <a:t>Please visit </a:t>
            </a:r>
            <a:r>
              <a:rPr lang="en-US" sz="2000" b="0" dirty="0" smtClean="0">
                <a:latin typeface="Arial Narrow" pitchFamily="34" charset="0"/>
                <a:hlinkClick r:id="rId3"/>
              </a:rPr>
              <a:t>http://ccgpsmathematicsk-5.wikispaces.com/</a:t>
            </a:r>
            <a:r>
              <a:rPr lang="en-US" sz="2000" b="0" dirty="0" smtClean="0">
                <a:latin typeface="Arial Narrow" pitchFamily="34" charset="0"/>
              </a:rPr>
              <a:t>  to share your feedback, ask questions, and share your ideas and resources!</a:t>
            </a:r>
            <a:br>
              <a:rPr lang="en-US" sz="2000" b="0" dirty="0" smtClean="0">
                <a:latin typeface="Arial Narrow" pitchFamily="34" charset="0"/>
              </a:rPr>
            </a:br>
            <a:r>
              <a:rPr lang="en-US" sz="2000" b="0" dirty="0" smtClean="0">
                <a:latin typeface="Arial Narrow" pitchFamily="34" charset="0"/>
              </a:rPr>
              <a:t>Please visit </a:t>
            </a:r>
            <a:r>
              <a:rPr lang="en-US" sz="2000" b="0" dirty="0" smtClean="0">
                <a:latin typeface="Arial Narrow" pitchFamily="34" charset="0"/>
                <a:hlinkClick r:id="rId4"/>
              </a:rPr>
              <a:t>https://www.georgiastandards.org/Common-Core/Pages/Math.aspx</a:t>
            </a:r>
            <a:r>
              <a:rPr lang="en-US" sz="2000" b="0" dirty="0" smtClean="0">
                <a:latin typeface="Arial Narrow" pitchFamily="34" charset="0"/>
              </a:rPr>
              <a:t/>
            </a:r>
            <a:br>
              <a:rPr lang="en-US" sz="2000" b="0" dirty="0" smtClean="0">
                <a:latin typeface="Arial Narrow" pitchFamily="34" charset="0"/>
              </a:rPr>
            </a:br>
            <a:r>
              <a:rPr lang="en-US" sz="2000" b="0" dirty="0" smtClean="0">
                <a:latin typeface="Arial Narrow" pitchFamily="34" charset="0"/>
              </a:rPr>
              <a:t>to join the K-5 Mathematics email </a:t>
            </a:r>
            <a:r>
              <a:rPr lang="en-US" sz="2000" b="0" dirty="0" err="1" smtClean="0">
                <a:latin typeface="Arial Narrow" pitchFamily="34" charset="0"/>
              </a:rPr>
              <a:t>listserve</a:t>
            </a:r>
            <a:r>
              <a:rPr lang="en-US" sz="2000" b="0" dirty="0" smtClean="0">
                <a:latin typeface="Arial Narrow" pitchFamily="34" charset="0"/>
              </a:rPr>
              <a:t>.</a:t>
            </a:r>
            <a:br>
              <a:rPr lang="en-US" sz="2000" b="0" dirty="0" smtClean="0">
                <a:latin typeface="Arial Narrow" pitchFamily="34" charset="0"/>
              </a:rPr>
            </a:br>
            <a:r>
              <a:rPr lang="en-US" sz="2000" dirty="0"/>
              <a:t>Follow on Twitter!</a:t>
            </a:r>
            <a:br>
              <a:rPr lang="en-US" sz="2000" dirty="0"/>
            </a:br>
            <a:r>
              <a:rPr lang="en-US" sz="2000" dirty="0"/>
              <a:t>Follow @</a:t>
            </a:r>
            <a:r>
              <a:rPr lang="en-US" sz="2000" dirty="0" err="1" smtClean="0"/>
              <a:t>GaDOEMath</a:t>
            </a:r>
            <a:endParaRPr lang="en-US" b="0" dirty="0" smtClean="0">
              <a:latin typeface="Arial Narrow" pitchFamily="34" charset="0"/>
            </a:endParaRPr>
          </a:p>
        </p:txBody>
      </p:sp>
      <p:sp>
        <p:nvSpPr>
          <p:cNvPr id="46083" name="Content Placeholder 5"/>
          <p:cNvSpPr>
            <a:spLocks noGrp="1"/>
          </p:cNvSpPr>
          <p:nvPr>
            <p:ph sz="half" idx="1"/>
          </p:nvPr>
        </p:nvSpPr>
        <p:spPr>
          <a:xfrm>
            <a:off x="457200" y="2895600"/>
            <a:ext cx="4038600" cy="1752600"/>
          </a:xfrm>
        </p:spPr>
        <p:txBody>
          <a:bodyPr/>
          <a:lstStyle/>
          <a:p>
            <a:pPr algn="ctr">
              <a:buFont typeface="Arial" charset="0"/>
              <a:buNone/>
            </a:pPr>
            <a:endParaRPr lang="en-US" dirty="0" smtClean="0"/>
          </a:p>
          <a:p>
            <a:endParaRPr lang="en-US" dirty="0" smtClean="0"/>
          </a:p>
        </p:txBody>
      </p:sp>
      <p:sp>
        <p:nvSpPr>
          <p:cNvPr id="46084" name="Content Placeholder 6"/>
          <p:cNvSpPr>
            <a:spLocks noGrp="1"/>
          </p:cNvSpPr>
          <p:nvPr>
            <p:ph sz="half" idx="2"/>
          </p:nvPr>
        </p:nvSpPr>
        <p:spPr>
          <a:xfrm>
            <a:off x="2362200" y="2965938"/>
            <a:ext cx="4038600" cy="1828800"/>
          </a:xfrm>
        </p:spPr>
        <p:txBody>
          <a:bodyPr/>
          <a:lstStyle/>
          <a:p>
            <a:pPr algn="ctr">
              <a:buFont typeface="Arial" charset="0"/>
              <a:buNone/>
            </a:pPr>
            <a:r>
              <a:rPr lang="en-US" b="1" dirty="0" smtClean="0">
                <a:latin typeface="Arial Narrow" pitchFamily="34" charset="0"/>
              </a:rPr>
              <a:t>Turtle Toms</a:t>
            </a:r>
          </a:p>
          <a:p>
            <a:pPr algn="ctr">
              <a:buFont typeface="Arial" charset="0"/>
              <a:buNone/>
            </a:pPr>
            <a:r>
              <a:rPr lang="en-US" dirty="0" smtClean="0">
                <a:latin typeface="Arial Narrow" pitchFamily="34" charset="0"/>
              </a:rPr>
              <a:t>Program Specialist (K-5)</a:t>
            </a:r>
          </a:p>
          <a:p>
            <a:pPr algn="ctr">
              <a:buFont typeface="Arial" charset="0"/>
              <a:buNone/>
            </a:pPr>
            <a:r>
              <a:rPr lang="en-US" dirty="0" smtClean="0">
                <a:latin typeface="Arial Narrow" pitchFamily="34" charset="0"/>
                <a:hlinkClick r:id="rId5"/>
              </a:rPr>
              <a:t>tgunn@doe.k12.ga.us</a:t>
            </a:r>
            <a:endParaRPr lang="en-US" dirty="0" smtClean="0">
              <a:latin typeface="Arial Narrow" pitchFamily="34" charset="0"/>
            </a:endParaRPr>
          </a:p>
          <a:p>
            <a:pPr algn="ctr">
              <a:buFont typeface="Arial" charset="0"/>
              <a:buNone/>
            </a:pPr>
            <a:endParaRPr lang="en-US" dirty="0" smtClean="0"/>
          </a:p>
        </p:txBody>
      </p:sp>
      <p:sp>
        <p:nvSpPr>
          <p:cNvPr id="46085" name="TextBox 7"/>
          <p:cNvSpPr txBox="1">
            <a:spLocks noChangeArrowheads="1"/>
          </p:cNvSpPr>
          <p:nvPr/>
        </p:nvSpPr>
        <p:spPr bwMode="auto">
          <a:xfrm>
            <a:off x="533400" y="5105400"/>
            <a:ext cx="184731" cy="646331"/>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charset="0"/>
            </a:endParaRPr>
          </a:p>
          <a:p>
            <a:pPr fontAlgn="base">
              <a:spcBef>
                <a:spcPct val="0"/>
              </a:spcBef>
              <a:spcAft>
                <a:spcPct val="0"/>
              </a:spcAft>
            </a:pPr>
            <a:endParaRPr lang="en-US" dirty="0">
              <a:solidFill>
                <a:prstClr val="black"/>
              </a:solidFill>
              <a:latin typeface="Arial" charset="0"/>
            </a:endParaRPr>
          </a:p>
        </p:txBody>
      </p:sp>
      <p:sp>
        <p:nvSpPr>
          <p:cNvPr id="6" name="TextBox 5"/>
          <p:cNvSpPr txBox="1"/>
          <p:nvPr/>
        </p:nvSpPr>
        <p:spPr>
          <a:xfrm>
            <a:off x="990600" y="4800600"/>
            <a:ext cx="7162800" cy="830997"/>
          </a:xfrm>
          <a:prstGeom prst="rect">
            <a:avLst/>
          </a:prstGeom>
          <a:noFill/>
        </p:spPr>
        <p:txBody>
          <a:bodyPr wrap="square" rtlCol="0">
            <a:spAutoFit/>
          </a:bodyPr>
          <a:lstStyle/>
          <a:p>
            <a:pPr algn="ctr" fontAlgn="base">
              <a:spcBef>
                <a:spcPct val="0"/>
              </a:spcBef>
              <a:spcAft>
                <a:spcPct val="0"/>
              </a:spcAft>
            </a:pPr>
            <a:r>
              <a:rPr lang="en-US" sz="2400" dirty="0" smtClean="0">
                <a:solidFill>
                  <a:prstClr val="black"/>
                </a:solidFill>
              </a:rPr>
              <a:t>These materials are for nonprofit educational purposes only.  Any other use may constitute copyright infringement.</a:t>
            </a:r>
            <a:endParaRPr lang="en-US" sz="2400" dirty="0">
              <a:solidFill>
                <a:prstClr val="black"/>
              </a:solidFill>
            </a:endParaRPr>
          </a:p>
        </p:txBody>
      </p:sp>
      <p:pic>
        <p:nvPicPr>
          <p:cNvPr id="7" name="Picture 2" descr="C:\Users\Janet Wyche\AppData\Local\Temp\notesCB2CD5\CCGPS_LogoAPPLE2.jpg"/>
          <p:cNvPicPr>
            <a:picLocks noChangeAspect="1" noChangeArrowheads="1"/>
          </p:cNvPicPr>
          <p:nvPr/>
        </p:nvPicPr>
        <p:blipFill>
          <a:blip r:embed="rId6" cstate="print"/>
          <a:srcRect/>
          <a:stretch>
            <a:fillRect/>
          </a:stretch>
        </p:blipFill>
        <p:spPr bwMode="auto">
          <a:xfrm>
            <a:off x="7543800" y="5715000"/>
            <a:ext cx="1066800"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529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8000" dirty="0"/>
              <a:t>what is 45% of 63?</a:t>
            </a:r>
          </a:p>
        </p:txBody>
      </p:sp>
    </p:spTree>
    <p:extLst>
      <p:ext uri="{BB962C8B-B14F-4D97-AF65-F5344CB8AC3E}">
        <p14:creationId xmlns:p14="http://schemas.microsoft.com/office/powerpoint/2010/main" val="2696345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737" y="1447800"/>
            <a:ext cx="8001000" cy="3046988"/>
          </a:xfrm>
          <a:prstGeom prst="rect">
            <a:avLst/>
          </a:prstGeom>
        </p:spPr>
        <p:txBody>
          <a:bodyPr wrap="square">
            <a:spAutoFit/>
          </a:bodyPr>
          <a:lstStyle/>
          <a:p>
            <a:pPr algn="ctr"/>
            <a:r>
              <a:rPr lang="en-US" sz="9600" dirty="0"/>
              <a:t>mentally </a:t>
            </a:r>
            <a:r>
              <a:rPr lang="en-US" sz="9600" dirty="0" smtClean="0"/>
              <a:t>solve</a:t>
            </a:r>
            <a:endParaRPr lang="en-US" sz="9600" dirty="0"/>
          </a:p>
          <a:p>
            <a:pPr algn="ctr"/>
            <a:r>
              <a:rPr lang="en-US" sz="9600" dirty="0" smtClean="0"/>
              <a:t>85-29</a:t>
            </a:r>
            <a:endParaRPr lang="en-US" sz="9600" dirty="0"/>
          </a:p>
        </p:txBody>
      </p:sp>
    </p:spTree>
    <p:extLst>
      <p:ext uri="{BB962C8B-B14F-4D97-AF65-F5344CB8AC3E}">
        <p14:creationId xmlns:p14="http://schemas.microsoft.com/office/powerpoint/2010/main" val="313903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 strategies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219200"/>
            <a:ext cx="3810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59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Number Talks?</a:t>
            </a:r>
            <a:endParaRPr lang="en-US" dirty="0"/>
          </a:p>
        </p:txBody>
      </p:sp>
      <p:sp>
        <p:nvSpPr>
          <p:cNvPr id="3" name="Content Placeholder 2"/>
          <p:cNvSpPr>
            <a:spLocks noGrp="1"/>
          </p:cNvSpPr>
          <p:nvPr>
            <p:ph idx="1"/>
          </p:nvPr>
        </p:nvSpPr>
        <p:spPr>
          <a:xfrm>
            <a:off x="381000" y="1295400"/>
            <a:ext cx="8229600" cy="4525963"/>
          </a:xfrm>
        </p:spPr>
        <p:txBody>
          <a:bodyPr/>
          <a:lstStyle/>
          <a:p>
            <a:pPr marL="0" indent="0">
              <a:buNone/>
            </a:pPr>
            <a:r>
              <a:rPr lang="en-US" dirty="0"/>
              <a:t>A Number Talk is a short, ongoing daily routine that provides students with meaningful ongoing practice with computation</a:t>
            </a:r>
            <a:r>
              <a:rPr lang="en-US" dirty="0" smtClean="0"/>
              <a:t>:</a:t>
            </a:r>
          </a:p>
          <a:p>
            <a:r>
              <a:rPr lang="en-US" dirty="0" smtClean="0"/>
              <a:t>keep </a:t>
            </a:r>
            <a:r>
              <a:rPr lang="en-US" dirty="0"/>
              <a:t>Number Talks short, as they are not intended to replace current curriculum or take up the majority of the time spent on mathematics. </a:t>
            </a:r>
            <a:endParaRPr lang="en-US" dirty="0" smtClean="0"/>
          </a:p>
          <a:p>
            <a:r>
              <a:rPr lang="en-US" dirty="0" smtClean="0"/>
              <a:t>spend </a:t>
            </a:r>
            <a:r>
              <a:rPr lang="en-US" dirty="0"/>
              <a:t>only 5 to 15 minutes on </a:t>
            </a:r>
            <a:r>
              <a:rPr lang="en-US" dirty="0" smtClean="0"/>
              <a:t>Number Talks</a:t>
            </a:r>
          </a:p>
          <a:p>
            <a:r>
              <a:rPr lang="en-US" dirty="0" smtClean="0"/>
              <a:t>Talks </a:t>
            </a:r>
            <a:r>
              <a:rPr lang="en-US" dirty="0"/>
              <a:t>are most effective when done everyday.</a:t>
            </a:r>
          </a:p>
        </p:txBody>
      </p:sp>
    </p:spTree>
    <p:extLst>
      <p:ext uri="{BB962C8B-B14F-4D97-AF65-F5344CB8AC3E}">
        <p14:creationId xmlns:p14="http://schemas.microsoft.com/office/powerpoint/2010/main" val="3004234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 to ask yourself…</a:t>
            </a:r>
            <a:endParaRPr lang="en-US" dirty="0"/>
          </a:p>
        </p:txBody>
      </p:sp>
      <p:sp>
        <p:nvSpPr>
          <p:cNvPr id="3" name="Content Placeholder 2"/>
          <p:cNvSpPr>
            <a:spLocks noGrp="1"/>
          </p:cNvSpPr>
          <p:nvPr>
            <p:ph idx="1"/>
          </p:nvPr>
        </p:nvSpPr>
        <p:spPr/>
        <p:txBody>
          <a:bodyPr/>
          <a:lstStyle/>
          <a:p>
            <a:r>
              <a:rPr lang="en-US" dirty="0" smtClean="0"/>
              <a:t>What the goal of Number Talks?</a:t>
            </a:r>
          </a:p>
          <a:p>
            <a:r>
              <a:rPr lang="en-US" dirty="0"/>
              <a:t>What's the difference between computational fluency and memorization?</a:t>
            </a:r>
          </a:p>
          <a:p>
            <a:r>
              <a:rPr lang="en-US" dirty="0" smtClean="0"/>
              <a:t>Why </a:t>
            </a:r>
            <a:r>
              <a:rPr lang="en-US" dirty="0"/>
              <a:t>not use flash cards? or when should they be used?</a:t>
            </a:r>
          </a:p>
          <a:p>
            <a:r>
              <a:rPr lang="en-US" dirty="0"/>
              <a:t>Purposeful practice...what is it?</a:t>
            </a:r>
          </a:p>
          <a:p>
            <a:endParaRPr lang="en-US" dirty="0" smtClean="0"/>
          </a:p>
          <a:p>
            <a:endParaRPr lang="en-US" dirty="0" smtClean="0"/>
          </a:p>
        </p:txBody>
      </p:sp>
    </p:spTree>
    <p:extLst>
      <p:ext uri="{BB962C8B-B14F-4D97-AF65-F5344CB8AC3E}">
        <p14:creationId xmlns:p14="http://schemas.microsoft.com/office/powerpoint/2010/main" val="352283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connect to CCGPS?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52" t="21052" r="8772" b="7895"/>
          <a:stretch/>
        </p:blipFill>
        <p:spPr bwMode="auto">
          <a:xfrm>
            <a:off x="1387642" y="1143000"/>
            <a:ext cx="6400800" cy="486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577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Number Talks look like</a:t>
            </a:r>
            <a:r>
              <a:rPr lang="en-US" dirty="0" smtClean="0"/>
              <a:t>?</a:t>
            </a:r>
            <a:endParaRPr lang="en-US" dirty="0"/>
          </a:p>
        </p:txBody>
      </p:sp>
      <p:sp>
        <p:nvSpPr>
          <p:cNvPr id="3" name="Content Placeholder 2"/>
          <p:cNvSpPr>
            <a:spLocks noGrp="1"/>
          </p:cNvSpPr>
          <p:nvPr>
            <p:ph idx="1"/>
          </p:nvPr>
        </p:nvSpPr>
        <p:spPr/>
        <p:txBody>
          <a:bodyPr/>
          <a:lstStyle/>
          <a:p>
            <a:pPr lvl="0"/>
            <a:r>
              <a:rPr lang="en-US" dirty="0" smtClean="0"/>
              <a:t>Students </a:t>
            </a:r>
            <a:r>
              <a:rPr lang="en-US" dirty="0"/>
              <a:t>are near each other so they can communicate with each other (central meeting place)</a:t>
            </a:r>
          </a:p>
          <a:p>
            <a:pPr lvl="0"/>
            <a:r>
              <a:rPr lang="en-US" dirty="0"/>
              <a:t>Students are mentally solving problems</a:t>
            </a:r>
          </a:p>
          <a:p>
            <a:pPr lvl="0"/>
            <a:r>
              <a:rPr lang="en-US" dirty="0"/>
              <a:t>Students are given thinking time</a:t>
            </a:r>
          </a:p>
          <a:p>
            <a:pPr lvl="0"/>
            <a:r>
              <a:rPr lang="en-US" dirty="0"/>
              <a:t>Thumbs up show when they are ready</a:t>
            </a:r>
          </a:p>
          <a:p>
            <a:pPr lvl="0"/>
            <a:r>
              <a:rPr lang="en-US" dirty="0"/>
              <a:t>Teacher is recording students' thinking</a:t>
            </a:r>
          </a:p>
          <a:p>
            <a:endParaRPr lang="en-US" dirty="0"/>
          </a:p>
        </p:txBody>
      </p:sp>
    </p:spTree>
    <p:extLst>
      <p:ext uri="{BB962C8B-B14F-4D97-AF65-F5344CB8AC3E}">
        <p14:creationId xmlns:p14="http://schemas.microsoft.com/office/powerpoint/2010/main" val="4192974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Template>
  <TotalTime>338</TotalTime>
  <Words>1277</Words>
  <Application>Microsoft Office PowerPoint</Application>
  <PresentationFormat>On-screen Show (4:3)</PresentationFormat>
  <Paragraphs>162</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GADOE</vt:lpstr>
      <vt:lpstr>CCGPS Mathematics A beginner’s guide to Number Talks October 2013</vt:lpstr>
      <vt:lpstr>PowerPoint Presentation</vt:lpstr>
      <vt:lpstr>what is 45% of 63?</vt:lpstr>
      <vt:lpstr>PowerPoint Presentation</vt:lpstr>
      <vt:lpstr>Possible solution strategies</vt:lpstr>
      <vt:lpstr>What is Number Talks?</vt:lpstr>
      <vt:lpstr>Some questions to ask yourself…</vt:lpstr>
      <vt:lpstr>How does it connect to CCGPS?</vt:lpstr>
      <vt:lpstr>What does Number Talks look like?</vt:lpstr>
      <vt:lpstr>Purposeful Problems</vt:lpstr>
      <vt:lpstr>Purposeful Number Strings</vt:lpstr>
      <vt:lpstr>K-2 Number Talks</vt:lpstr>
      <vt:lpstr>What first grade students see in the number 12</vt:lpstr>
      <vt:lpstr>Number Talks in 1st Grade</vt:lpstr>
      <vt:lpstr>Building Computational Fluency</vt:lpstr>
      <vt:lpstr>What could it look like in 3rd through 8th grade?</vt:lpstr>
      <vt:lpstr>PowerPoint Presentation</vt:lpstr>
      <vt:lpstr>STUDENT ACCOUNTABILITY WITH NUMBER TALKS</vt:lpstr>
      <vt:lpstr>Connecting Number Talks to classroom tasks</vt:lpstr>
      <vt:lpstr>Starting Number Talks in your Classroom</vt:lpstr>
      <vt:lpstr>Number Talks</vt:lpstr>
      <vt:lpstr>RESOURCES</vt:lpstr>
      <vt:lpstr>Who’s keeping it real? This guy. </vt:lpstr>
      <vt:lpstr>Thank You!  Please visit http://ccgpsmathematicsk-5.wikispaces.com/  to share your feedback, ask questions, and share your ideas and resources! Please visit https://www.georgiastandards.org/Common-Core/Pages/Math.aspx to join the K-5 Mathematics email listserve. Follow on Twitter! Follow @GaDOEMath</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GaDOE</dc:creator>
  <cp:lastModifiedBy>Adams, Selisa</cp:lastModifiedBy>
  <cp:revision>26</cp:revision>
  <dcterms:created xsi:type="dcterms:W3CDTF">2013-09-20T15:57:35Z</dcterms:created>
  <dcterms:modified xsi:type="dcterms:W3CDTF">2014-09-25T18:36:07Z</dcterms:modified>
</cp:coreProperties>
</file>