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58"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E3B7B7-A223-410D-BA76-ADDAC99E8223}" type="datetimeFigureOut">
              <a:rPr lang="en-US" smtClean="0"/>
              <a:t>9/23/2014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529D00-DC26-4FA7-B34E-5C65A18EC094}" type="slidenum">
              <a:rPr lang="en-US" smtClean="0"/>
              <a:t>‹#›</a:t>
            </a:fld>
            <a:endParaRPr lang="en-US"/>
          </a:p>
        </p:txBody>
      </p:sp>
    </p:spTree>
    <p:extLst>
      <p:ext uri="{BB962C8B-B14F-4D97-AF65-F5344CB8AC3E}">
        <p14:creationId xmlns:p14="http://schemas.microsoft.com/office/powerpoint/2010/main" val="1900105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529D00-DC26-4FA7-B34E-5C65A18EC094}" type="slidenum">
              <a:rPr lang="en-US" smtClean="0"/>
              <a:t>1</a:t>
            </a:fld>
            <a:endParaRPr lang="en-US"/>
          </a:p>
        </p:txBody>
      </p:sp>
    </p:spTree>
    <p:extLst>
      <p:ext uri="{BB962C8B-B14F-4D97-AF65-F5344CB8AC3E}">
        <p14:creationId xmlns:p14="http://schemas.microsoft.com/office/powerpoint/2010/main" val="2322713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5+4 </a:t>
            </a:r>
            <a:endParaRPr lang="en-US" dirty="0"/>
          </a:p>
        </p:txBody>
      </p:sp>
      <p:sp>
        <p:nvSpPr>
          <p:cNvPr id="4" name="Slide Number Placeholder 3"/>
          <p:cNvSpPr>
            <a:spLocks noGrp="1"/>
          </p:cNvSpPr>
          <p:nvPr>
            <p:ph type="sldNum" sz="quarter" idx="10"/>
          </p:nvPr>
        </p:nvSpPr>
        <p:spPr/>
        <p:txBody>
          <a:bodyPr/>
          <a:lstStyle/>
          <a:p>
            <a:fld id="{63529D00-DC26-4FA7-B34E-5C65A18EC094}" type="slidenum">
              <a:rPr lang="en-US" smtClean="0"/>
              <a:t>5</a:t>
            </a:fld>
            <a:endParaRPr lang="en-US"/>
          </a:p>
        </p:txBody>
      </p:sp>
    </p:spTree>
    <p:extLst>
      <p:ext uri="{BB962C8B-B14F-4D97-AF65-F5344CB8AC3E}">
        <p14:creationId xmlns:p14="http://schemas.microsoft.com/office/powerpoint/2010/main" val="276208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fld id="{63529D00-DC26-4FA7-B34E-5C65A18EC094}" type="slidenum">
              <a:rPr lang="en-US" smtClean="0"/>
              <a:t>13</a:t>
            </a:fld>
            <a:endParaRPr lang="en-US"/>
          </a:p>
        </p:txBody>
      </p:sp>
    </p:spTree>
    <p:extLst>
      <p:ext uri="{BB962C8B-B14F-4D97-AF65-F5344CB8AC3E}">
        <p14:creationId xmlns:p14="http://schemas.microsoft.com/office/powerpoint/2010/main" val="933490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02BD07-E351-4349-8E3A-816A90D2FA76}" type="datetimeFigureOut">
              <a:rPr lang="en-US" smtClean="0"/>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2BD07-E351-4349-8E3A-816A90D2FA76}" type="datetimeFigureOut">
              <a:rPr lang="en-US" smtClean="0"/>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2BD07-E351-4349-8E3A-816A90D2FA76}" type="datetimeFigureOut">
              <a:rPr lang="en-US" smtClean="0"/>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2BD07-E351-4349-8E3A-816A90D2FA76}" type="datetimeFigureOut">
              <a:rPr lang="en-US" smtClean="0"/>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2BD07-E351-4349-8E3A-816A90D2FA76}" type="datetimeFigureOut">
              <a:rPr lang="en-US" smtClean="0"/>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02BD07-E351-4349-8E3A-816A90D2FA76}" type="datetimeFigureOut">
              <a:rPr lang="en-US" smtClean="0"/>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2BD07-E351-4349-8E3A-816A90D2FA76}" type="datetimeFigureOut">
              <a:rPr lang="en-US" smtClean="0"/>
              <a:t>9/23/2014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2BD07-E351-4349-8E3A-816A90D2FA76}" type="datetimeFigureOut">
              <a:rPr lang="en-US" smtClean="0"/>
              <a:t>9/23/2014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2BD07-E351-4349-8E3A-816A90D2FA76}" type="datetimeFigureOut">
              <a:rPr lang="en-US" smtClean="0"/>
              <a:t>9/23/2014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365E34-8338-4EEF-ADD5-5E5A605BDF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2BD07-E351-4349-8E3A-816A90D2FA76}" type="datetimeFigureOut">
              <a:rPr lang="en-US" smtClean="0"/>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65E34-8338-4EEF-ADD5-5E5A605BDF5D}"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502BD07-E351-4349-8E3A-816A90D2FA76}" type="datetimeFigureOut">
              <a:rPr lang="en-US" smtClean="0"/>
              <a:t>9/23/2014</a:t>
            </a:fld>
            <a:endParaRPr lang="en-US"/>
          </a:p>
        </p:txBody>
      </p:sp>
      <p:sp>
        <p:nvSpPr>
          <p:cNvPr id="9" name="Slide Number Placeholder 8"/>
          <p:cNvSpPr>
            <a:spLocks noGrp="1"/>
          </p:cNvSpPr>
          <p:nvPr>
            <p:ph type="sldNum" sz="quarter" idx="11"/>
          </p:nvPr>
        </p:nvSpPr>
        <p:spPr/>
        <p:txBody>
          <a:bodyPr/>
          <a:lstStyle/>
          <a:p>
            <a:fld id="{DA365E34-8338-4EEF-ADD5-5E5A605BDF5D}"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A365E34-8338-4EEF-ADD5-5E5A605BDF5D}"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502BD07-E351-4349-8E3A-816A90D2FA76}" type="datetimeFigureOut">
              <a:rPr lang="en-US" smtClean="0"/>
              <a:t>9/23/2014</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http://www.amazon.com/gp/product/1935099116/ref=as_li_tf_il?ie=UTF8&amp;amp;camp=1789&amp;amp;creative=9325&amp;amp;creativeASIN=1935099116&amp;amp;linkCode=as2&amp;amp;tag=laulea-20"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kfHxzcZKq3E" TargetMode="External"/><Relationship Id="rId2" Type="http://schemas.openxmlformats.org/officeDocument/2006/relationships/hyperlink" Target="http://www.amazon.com/gp/product/1935099116/ref=as_li_tf_il?ie=UTF8&amp;amp;camp=1789&amp;amp;creative=9325&amp;amp;creativeASIN=1935099116&amp;amp;linkCode=as2&amp;amp;tag=laulea-2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057399"/>
          </a:xfrm>
          <a:ln>
            <a:solidFill>
              <a:schemeClr val="accent1">
                <a:lumMod val="50000"/>
              </a:schemeClr>
            </a:solidFill>
          </a:ln>
        </p:spPr>
        <p:txBody>
          <a:bodyPr/>
          <a:lstStyle/>
          <a:p>
            <a:r>
              <a:rPr lang="en-US" dirty="0" smtClean="0">
                <a:solidFill>
                  <a:schemeClr val="accent4">
                    <a:lumMod val="50000"/>
                  </a:schemeClr>
                </a:solidFill>
                <a:latin typeface="Algerian" panose="04020705040A02060702" pitchFamily="82" charset="0"/>
              </a:rPr>
              <a:t>NUMBER TALKS</a:t>
            </a:r>
            <a:r>
              <a:rPr lang="en-US" dirty="0" smtClean="0">
                <a:solidFill>
                  <a:schemeClr val="accent4">
                    <a:lumMod val="50000"/>
                  </a:schemeClr>
                </a:solidFill>
              </a:rPr>
              <a:t/>
            </a:r>
            <a:br>
              <a:rPr lang="en-US" dirty="0" smtClean="0">
                <a:solidFill>
                  <a:schemeClr val="accent4">
                    <a:lumMod val="50000"/>
                  </a:schemeClr>
                </a:solidFill>
              </a:rPr>
            </a:br>
            <a:r>
              <a:rPr lang="en-US" dirty="0" smtClean="0">
                <a:solidFill>
                  <a:schemeClr val="accent4">
                    <a:lumMod val="50000"/>
                  </a:schemeClr>
                </a:solidFill>
              </a:rPr>
              <a:t>Supports the idea that……</a:t>
            </a:r>
            <a:endParaRPr lang="en-US" dirty="0">
              <a:solidFill>
                <a:schemeClr val="accent4">
                  <a:lumMod val="50000"/>
                </a:schemeClr>
              </a:solidFill>
            </a:endParaRPr>
          </a:p>
        </p:txBody>
      </p:sp>
      <p:sp>
        <p:nvSpPr>
          <p:cNvPr id="3" name="Subtitle 2"/>
          <p:cNvSpPr>
            <a:spLocks noGrp="1"/>
          </p:cNvSpPr>
          <p:nvPr>
            <p:ph type="subTitle" idx="1"/>
          </p:nvPr>
        </p:nvSpPr>
        <p:spPr>
          <a:xfrm>
            <a:off x="685800" y="3886200"/>
            <a:ext cx="6461760" cy="1828800"/>
          </a:xfrm>
        </p:spPr>
        <p:txBody>
          <a:bodyPr>
            <a:normAutofit/>
          </a:bodyPr>
          <a:lstStyle/>
          <a:p>
            <a:r>
              <a:rPr lang="en-US" dirty="0" smtClean="0">
                <a:solidFill>
                  <a:schemeClr val="accent4">
                    <a:lumMod val="75000"/>
                  </a:schemeClr>
                </a:solidFill>
              </a:rPr>
              <a:t>Math</a:t>
            </a:r>
            <a:r>
              <a:rPr lang="en-US" dirty="0" smtClean="0"/>
              <a:t> </a:t>
            </a:r>
            <a:r>
              <a:rPr lang="en-US" sz="3800" b="1" dirty="0" smtClean="0">
                <a:solidFill>
                  <a:srgbClr val="FF0000"/>
                </a:solidFill>
              </a:rPr>
              <a:t>is not </a:t>
            </a:r>
            <a:r>
              <a:rPr lang="en-US" dirty="0" smtClean="0">
                <a:solidFill>
                  <a:schemeClr val="accent4">
                    <a:lumMod val="75000"/>
                  </a:schemeClr>
                </a:solidFill>
              </a:rPr>
              <a:t>a set of rules and procedures</a:t>
            </a:r>
          </a:p>
          <a:p>
            <a:r>
              <a:rPr lang="en-US" dirty="0" smtClean="0">
                <a:solidFill>
                  <a:schemeClr val="accent4">
                    <a:lumMod val="75000"/>
                  </a:schemeClr>
                </a:solidFill>
              </a:rPr>
              <a:t>Math</a:t>
            </a:r>
            <a:r>
              <a:rPr lang="en-US" sz="3300" b="1" dirty="0" smtClean="0"/>
              <a:t> </a:t>
            </a:r>
            <a:r>
              <a:rPr lang="en-US" sz="3800" b="1" dirty="0" smtClean="0">
                <a:solidFill>
                  <a:srgbClr val="00B050"/>
                </a:solidFill>
              </a:rPr>
              <a:t>is</a:t>
            </a:r>
            <a:r>
              <a:rPr lang="en-US" sz="3300" b="1" dirty="0" smtClean="0">
                <a:solidFill>
                  <a:srgbClr val="00B050"/>
                </a:solidFill>
              </a:rPr>
              <a:t> </a:t>
            </a:r>
            <a:r>
              <a:rPr lang="en-US" dirty="0" smtClean="0">
                <a:solidFill>
                  <a:schemeClr val="accent4">
                    <a:lumMod val="75000"/>
                  </a:schemeClr>
                </a:solidFill>
              </a:rPr>
              <a:t>the relationship between numbers and there are many ways to create and build relationships</a:t>
            </a:r>
            <a:endParaRPr lang="en-US" dirty="0">
              <a:solidFill>
                <a:schemeClr val="accent4">
                  <a:lumMod val="75000"/>
                </a:schemeClr>
              </a:solidFill>
            </a:endParaRPr>
          </a:p>
        </p:txBody>
      </p:sp>
    </p:spTree>
    <p:extLst>
      <p:ext uri="{BB962C8B-B14F-4D97-AF65-F5344CB8AC3E}">
        <p14:creationId xmlns:p14="http://schemas.microsoft.com/office/powerpoint/2010/main" val="321631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Number Talks</a:t>
            </a:r>
            <a:endParaRPr lang="en-US" dirty="0"/>
          </a:p>
        </p:txBody>
      </p:sp>
      <p:sp>
        <p:nvSpPr>
          <p:cNvPr id="3" name="Text Placeholder 2"/>
          <p:cNvSpPr>
            <a:spLocks noGrp="1"/>
          </p:cNvSpPr>
          <p:nvPr>
            <p:ph type="body" idx="1"/>
          </p:nvPr>
        </p:nvSpPr>
        <p:spPr>
          <a:xfrm>
            <a:off x="457200" y="1535113"/>
            <a:ext cx="7620000" cy="639762"/>
          </a:xfrm>
        </p:spPr>
        <p:txBody>
          <a:bodyPr/>
          <a:lstStyle/>
          <a:p>
            <a:r>
              <a:rPr lang="en-US" sz="4000" dirty="0" smtClean="0"/>
              <a:t>Discussion Time</a:t>
            </a:r>
            <a:endParaRPr lang="en-US" sz="4000" dirty="0"/>
          </a:p>
        </p:txBody>
      </p:sp>
      <p:sp>
        <p:nvSpPr>
          <p:cNvPr id="4" name="Content Placeholder 3"/>
          <p:cNvSpPr>
            <a:spLocks noGrp="1"/>
          </p:cNvSpPr>
          <p:nvPr>
            <p:ph sz="half" idx="2"/>
          </p:nvPr>
        </p:nvSpPr>
        <p:spPr/>
        <p:txBody>
          <a:bodyPr>
            <a:normAutofit/>
          </a:bodyPr>
          <a:lstStyle/>
          <a:p>
            <a:r>
              <a:rPr lang="en-US" sz="2800" dirty="0" smtClean="0">
                <a:solidFill>
                  <a:srgbClr val="002060"/>
                </a:solidFill>
              </a:rPr>
              <a:t>Prompts help students formulate their answers  in respect to matter</a:t>
            </a:r>
          </a:p>
          <a:p>
            <a:r>
              <a:rPr lang="en-US" sz="2800" dirty="0" smtClean="0">
                <a:solidFill>
                  <a:srgbClr val="002060"/>
                </a:solidFill>
              </a:rPr>
              <a:t>Accept other peoples perspectives</a:t>
            </a:r>
          </a:p>
          <a:p>
            <a:r>
              <a:rPr lang="en-US" sz="2800" dirty="0" smtClean="0">
                <a:solidFill>
                  <a:srgbClr val="002060"/>
                </a:solidFill>
              </a:rPr>
              <a:t>Be good listeners</a:t>
            </a:r>
            <a:endParaRPr lang="en-US" sz="2800" dirty="0">
              <a:solidFill>
                <a:srgbClr val="002060"/>
              </a:solidFill>
            </a:endParaRPr>
          </a:p>
        </p:txBody>
      </p:sp>
      <p:sp>
        <p:nvSpPr>
          <p:cNvPr id="5" name="Text Placeholder 4"/>
          <p:cNvSpPr>
            <a:spLocks noGrp="1"/>
          </p:cNvSpPr>
          <p:nvPr>
            <p:ph type="body" sz="quarter" idx="3"/>
          </p:nvPr>
        </p:nvSpPr>
        <p:spPr>
          <a:xfrm>
            <a:off x="8686800" y="990600"/>
            <a:ext cx="304800" cy="4495800"/>
          </a:xfrm>
        </p:spPr>
        <p:txBody>
          <a:bodyPr/>
          <a:lstStyle/>
          <a:p>
            <a:r>
              <a:rPr lang="en-US" sz="4000" dirty="0" smtClean="0"/>
              <a:t>listen</a:t>
            </a:r>
            <a:endParaRPr lang="en-US" sz="4000" dirty="0"/>
          </a:p>
        </p:txBody>
      </p:sp>
      <p:sp>
        <p:nvSpPr>
          <p:cNvPr id="7" name="Content Placeholder 6"/>
          <p:cNvSpPr>
            <a:spLocks noGrp="1"/>
          </p:cNvSpPr>
          <p:nvPr>
            <p:ph sz="quarter" idx="4"/>
          </p:nvPr>
        </p:nvSpPr>
        <p:spPr/>
        <p:txBody>
          <a:bodyPr/>
          <a:lstStyle/>
          <a:p>
            <a:endParaRPr lang="en-US"/>
          </a:p>
        </p:txBody>
      </p:sp>
      <p:pic>
        <p:nvPicPr>
          <p:cNvPr id="3075" name="Picture 3" descr="C:\Users\shorn\AppData\Local\Microsoft\Windows\Temporary Internet Files\Content.IE5\4GFKUHVG\MC90028546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9600" y="2095500"/>
            <a:ext cx="36576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1238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6821521" cy="5601533"/>
          </a:xfrm>
          <a:prstGeom prst="rect">
            <a:avLst/>
          </a:prstGeom>
        </p:spPr>
        <p:txBody>
          <a:bodyPr wrap="square">
            <a:spAutoFit/>
          </a:bodyPr>
          <a:lstStyle/>
          <a:p>
            <a:pPr algn="ctr"/>
            <a:r>
              <a:rPr lang="en-US" sz="2800" b="1" dirty="0" smtClean="0">
                <a:solidFill>
                  <a:srgbClr val="002060"/>
                </a:solidFill>
              </a:rPr>
              <a:t>Questions</a:t>
            </a:r>
          </a:p>
          <a:p>
            <a:endParaRPr lang="en-US" sz="2400" dirty="0" smtClean="0">
              <a:solidFill>
                <a:srgbClr val="002060"/>
              </a:solidFill>
            </a:endParaRPr>
          </a:p>
          <a:p>
            <a:r>
              <a:rPr lang="en-US" sz="2400" dirty="0" smtClean="0">
                <a:solidFill>
                  <a:srgbClr val="002060"/>
                </a:solidFill>
              </a:rPr>
              <a:t>1- What </a:t>
            </a:r>
            <a:r>
              <a:rPr lang="en-US" sz="2400" dirty="0">
                <a:solidFill>
                  <a:srgbClr val="002060"/>
                </a:solidFill>
              </a:rPr>
              <a:t>area will you designate in your classroom for </a:t>
            </a:r>
            <a:r>
              <a:rPr lang="en-US" sz="2400" b="1" dirty="0">
                <a:solidFill>
                  <a:srgbClr val="002060"/>
                </a:solidFill>
                <a:hlinkClick r:id="rId2"/>
              </a:rPr>
              <a:t>Number Talks</a:t>
            </a:r>
            <a:r>
              <a:rPr lang="en-US" sz="2400" b="1" dirty="0">
                <a:solidFill>
                  <a:srgbClr val="002060"/>
                </a:solidFill>
              </a:rPr>
              <a:t>?</a:t>
            </a:r>
          </a:p>
          <a:p>
            <a:endParaRPr lang="en-US" sz="2400" dirty="0">
              <a:solidFill>
                <a:srgbClr val="002060"/>
              </a:solidFill>
            </a:endParaRPr>
          </a:p>
          <a:p>
            <a:r>
              <a:rPr lang="en-US" sz="2400" dirty="0" smtClean="0">
                <a:solidFill>
                  <a:srgbClr val="002060"/>
                </a:solidFill>
              </a:rPr>
              <a:t>2- What </a:t>
            </a:r>
            <a:r>
              <a:rPr lang="en-US" sz="2400" dirty="0">
                <a:solidFill>
                  <a:srgbClr val="002060"/>
                </a:solidFill>
              </a:rPr>
              <a:t>signals will you use to allow for wait time?</a:t>
            </a:r>
          </a:p>
          <a:p>
            <a:endParaRPr lang="en-US" sz="2400" dirty="0" smtClean="0">
              <a:solidFill>
                <a:srgbClr val="002060"/>
              </a:solidFill>
            </a:endParaRPr>
          </a:p>
          <a:p>
            <a:r>
              <a:rPr lang="en-US" sz="2400" dirty="0" smtClean="0">
                <a:solidFill>
                  <a:srgbClr val="002060"/>
                </a:solidFill>
              </a:rPr>
              <a:t>3- How </a:t>
            </a:r>
            <a:r>
              <a:rPr lang="en-US" sz="2400" dirty="0">
                <a:solidFill>
                  <a:srgbClr val="002060"/>
                </a:solidFill>
              </a:rPr>
              <a:t>will you encourage/ensure all students to participate?</a:t>
            </a:r>
          </a:p>
          <a:p>
            <a:endParaRPr lang="en-US" sz="2400" dirty="0" smtClean="0">
              <a:solidFill>
                <a:srgbClr val="002060"/>
              </a:solidFill>
            </a:endParaRPr>
          </a:p>
          <a:p>
            <a:r>
              <a:rPr lang="en-US" sz="2400" dirty="0" smtClean="0">
                <a:solidFill>
                  <a:srgbClr val="002060"/>
                </a:solidFill>
              </a:rPr>
              <a:t>4- How </a:t>
            </a:r>
            <a:r>
              <a:rPr lang="en-US" sz="2400" dirty="0">
                <a:solidFill>
                  <a:srgbClr val="002060"/>
                </a:solidFill>
              </a:rPr>
              <a:t>will you scaffold conversations?	</a:t>
            </a:r>
          </a:p>
          <a:p>
            <a:endParaRPr lang="en-US" sz="2400" dirty="0" smtClean="0">
              <a:solidFill>
                <a:srgbClr val="002060"/>
              </a:solidFill>
            </a:endParaRPr>
          </a:p>
          <a:p>
            <a:r>
              <a:rPr lang="en-US" sz="2400" dirty="0" smtClean="0">
                <a:solidFill>
                  <a:srgbClr val="002060"/>
                </a:solidFill>
              </a:rPr>
              <a:t>5- How </a:t>
            </a:r>
            <a:r>
              <a:rPr lang="en-US" sz="2400" dirty="0">
                <a:solidFill>
                  <a:srgbClr val="002060"/>
                </a:solidFill>
              </a:rPr>
              <a:t>will you hold the students accountable for the materials discussed?</a:t>
            </a:r>
          </a:p>
          <a:p>
            <a:r>
              <a:rPr lang="en-US" dirty="0"/>
              <a:t> </a:t>
            </a:r>
          </a:p>
        </p:txBody>
      </p:sp>
    </p:spTree>
    <p:extLst>
      <p:ext uri="{BB962C8B-B14F-4D97-AF65-F5344CB8AC3E}">
        <p14:creationId xmlns:p14="http://schemas.microsoft.com/office/powerpoint/2010/main" val="4079819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Number Talks for Grades K-2</a:t>
            </a:r>
          </a:p>
        </p:txBody>
      </p:sp>
      <p:sp>
        <p:nvSpPr>
          <p:cNvPr id="3" name="Content Placeholder 2"/>
          <p:cNvSpPr>
            <a:spLocks noGrp="1"/>
          </p:cNvSpPr>
          <p:nvPr>
            <p:ph idx="1"/>
          </p:nvPr>
        </p:nvSpPr>
        <p:spPr>
          <a:xfrm>
            <a:off x="514350" y="1600808"/>
            <a:ext cx="7620000" cy="4800600"/>
          </a:xfrm>
        </p:spPr>
        <p:txBody>
          <a:bodyPr>
            <a:normAutofit/>
          </a:bodyPr>
          <a:lstStyle/>
          <a:p>
            <a:r>
              <a:rPr lang="en-US" sz="2800" dirty="0" smtClean="0">
                <a:solidFill>
                  <a:srgbClr val="002060"/>
                </a:solidFill>
              </a:rPr>
              <a:t>     </a:t>
            </a:r>
            <a:r>
              <a:rPr lang="en-US" sz="3200" b="1" dirty="0" smtClean="0">
                <a:solidFill>
                  <a:schemeClr val="accent5">
                    <a:lumMod val="75000"/>
                  </a:schemeClr>
                </a:solidFill>
              </a:rPr>
              <a:t>There are 4 goals for grades K-2 using Number Talks: </a:t>
            </a:r>
          </a:p>
          <a:p>
            <a:r>
              <a:rPr lang="en-US" sz="3600" dirty="0" smtClean="0">
                <a:solidFill>
                  <a:srgbClr val="002060"/>
                </a:solidFill>
              </a:rPr>
              <a:t>(</a:t>
            </a:r>
            <a:r>
              <a:rPr lang="en-US" sz="3600" dirty="0">
                <a:solidFill>
                  <a:srgbClr val="002060"/>
                </a:solidFill>
              </a:rPr>
              <a:t>1) Developing number </a:t>
            </a:r>
            <a:r>
              <a:rPr lang="en-US" sz="3600" dirty="0" smtClean="0">
                <a:solidFill>
                  <a:srgbClr val="002060"/>
                </a:solidFill>
              </a:rPr>
              <a:t>sense</a:t>
            </a:r>
          </a:p>
          <a:p>
            <a:r>
              <a:rPr lang="en-US" sz="3600" dirty="0" smtClean="0">
                <a:solidFill>
                  <a:srgbClr val="002060"/>
                </a:solidFill>
              </a:rPr>
              <a:t>(</a:t>
            </a:r>
            <a:r>
              <a:rPr lang="en-US" sz="3600" dirty="0">
                <a:solidFill>
                  <a:srgbClr val="002060"/>
                </a:solidFill>
              </a:rPr>
              <a:t>2) </a:t>
            </a:r>
            <a:r>
              <a:rPr lang="en-US" sz="3600" dirty="0" smtClean="0">
                <a:solidFill>
                  <a:srgbClr val="002060"/>
                </a:solidFill>
              </a:rPr>
              <a:t>Developing </a:t>
            </a:r>
            <a:r>
              <a:rPr lang="en-US" sz="3600" dirty="0">
                <a:solidFill>
                  <a:srgbClr val="002060"/>
                </a:solidFill>
              </a:rPr>
              <a:t>fluency with small </a:t>
            </a:r>
            <a:r>
              <a:rPr lang="en-US" sz="3600" dirty="0" smtClean="0">
                <a:solidFill>
                  <a:srgbClr val="002060"/>
                </a:solidFill>
              </a:rPr>
              <a:t>numbers</a:t>
            </a:r>
          </a:p>
          <a:p>
            <a:r>
              <a:rPr lang="en-US" sz="3600" dirty="0" smtClean="0">
                <a:solidFill>
                  <a:srgbClr val="002060"/>
                </a:solidFill>
              </a:rPr>
              <a:t>(</a:t>
            </a:r>
            <a:r>
              <a:rPr lang="en-US" sz="3600" dirty="0">
                <a:solidFill>
                  <a:srgbClr val="002060"/>
                </a:solidFill>
              </a:rPr>
              <a:t>3) </a:t>
            </a:r>
            <a:r>
              <a:rPr lang="en-US" sz="3600" dirty="0" err="1">
                <a:solidFill>
                  <a:srgbClr val="002060"/>
                </a:solidFill>
              </a:rPr>
              <a:t>S</a:t>
            </a:r>
            <a:r>
              <a:rPr lang="en-US" sz="3600" dirty="0" err="1" smtClean="0">
                <a:solidFill>
                  <a:srgbClr val="002060"/>
                </a:solidFill>
              </a:rPr>
              <a:t>ubitizing</a:t>
            </a:r>
            <a:r>
              <a:rPr lang="en-US" sz="3600" dirty="0">
                <a:solidFill>
                  <a:srgbClr val="002060"/>
                </a:solidFill>
              </a:rPr>
              <a:t>, </a:t>
            </a:r>
            <a:endParaRPr lang="en-US" sz="3600" dirty="0" smtClean="0">
              <a:solidFill>
                <a:srgbClr val="002060"/>
              </a:solidFill>
            </a:endParaRPr>
          </a:p>
          <a:p>
            <a:r>
              <a:rPr lang="en-US" sz="3600" dirty="0" smtClean="0">
                <a:solidFill>
                  <a:srgbClr val="002060"/>
                </a:solidFill>
              </a:rPr>
              <a:t>(</a:t>
            </a:r>
            <a:r>
              <a:rPr lang="en-US" sz="3600" dirty="0">
                <a:solidFill>
                  <a:srgbClr val="002060"/>
                </a:solidFill>
              </a:rPr>
              <a:t>4) </a:t>
            </a:r>
            <a:r>
              <a:rPr lang="en-US" sz="3600" dirty="0" smtClean="0">
                <a:solidFill>
                  <a:srgbClr val="002060"/>
                </a:solidFill>
              </a:rPr>
              <a:t>Making </a:t>
            </a:r>
            <a:r>
              <a:rPr lang="en-US" sz="3600" dirty="0">
                <a:solidFill>
                  <a:srgbClr val="002060"/>
                </a:solidFill>
              </a:rPr>
              <a:t>tens. </a:t>
            </a:r>
          </a:p>
        </p:txBody>
      </p:sp>
      <p:pic>
        <p:nvPicPr>
          <p:cNvPr id="4098" name="Picture 2" descr="C:\Users\shorn\AppData\Local\Microsoft\Windows\Temporary Internet Files\Content.IE5\TXGSG32H\MP90044908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445" y="1509003"/>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02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Developing Number Sense</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a:t>
            </a:r>
            <a:r>
              <a:rPr lang="en-US" sz="2400" b="1" dirty="0" smtClean="0">
                <a:solidFill>
                  <a:schemeClr val="accent1">
                    <a:lumMod val="75000"/>
                  </a:schemeClr>
                </a:solidFill>
              </a:rPr>
              <a:t>An awareness and understanding about what numbers are, their relationships, their magnitude, the relative effect of operation on numbers( mental math estimation) </a:t>
            </a:r>
            <a:r>
              <a:rPr lang="en-US" sz="2400" b="1" dirty="0" smtClean="0"/>
              <a:t>Fennell and Landis</a:t>
            </a:r>
          </a:p>
          <a:p>
            <a:endParaRPr lang="en-US" sz="2400" b="1" dirty="0"/>
          </a:p>
          <a:p>
            <a:r>
              <a:rPr lang="en-US" sz="2400" dirty="0" smtClean="0"/>
              <a:t>Goal of Number Talks is to further student’s development  of number sense</a:t>
            </a:r>
          </a:p>
          <a:p>
            <a:r>
              <a:rPr lang="en-US" sz="2400" dirty="0" smtClean="0"/>
              <a:t>Struggling students can not estimate or determine reasonable answers because they have memorized procedures and formulas</a:t>
            </a:r>
            <a:endParaRPr lang="en-US" sz="2400" dirty="0"/>
          </a:p>
        </p:txBody>
      </p:sp>
    </p:spTree>
    <p:extLst>
      <p:ext uri="{BB962C8B-B14F-4D97-AF65-F5344CB8AC3E}">
        <p14:creationId xmlns:p14="http://schemas.microsoft.com/office/powerpoint/2010/main" val="975723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What Does Number Talks Look </a:t>
            </a:r>
            <a:r>
              <a:rPr lang="en-US" sz="3200" dirty="0"/>
              <a:t>L</a:t>
            </a:r>
            <a:r>
              <a:rPr lang="en-US" sz="3200" dirty="0" smtClean="0"/>
              <a:t>ike in the Classroom</a:t>
            </a:r>
            <a:endParaRPr lang="en-US" sz="3200" dirty="0"/>
          </a:p>
        </p:txBody>
      </p:sp>
      <p:sp>
        <p:nvSpPr>
          <p:cNvPr id="3" name="Content Placeholder 2"/>
          <p:cNvSpPr>
            <a:spLocks noGrp="1"/>
          </p:cNvSpPr>
          <p:nvPr>
            <p:ph idx="1"/>
          </p:nvPr>
        </p:nvSpPr>
        <p:spPr/>
        <p:txBody>
          <a:bodyPr/>
          <a:lstStyle/>
          <a:p>
            <a:pPr marL="114300" indent="0">
              <a:buNone/>
            </a:pPr>
            <a:r>
              <a:rPr lang="en-US" sz="2800" b="1" dirty="0">
                <a:solidFill>
                  <a:srgbClr val="FF0000"/>
                </a:solidFill>
              </a:rPr>
              <a:t>Dot images, </a:t>
            </a:r>
            <a:r>
              <a:rPr lang="en-US" sz="2800" b="1" dirty="0" err="1">
                <a:solidFill>
                  <a:srgbClr val="FF0000"/>
                </a:solidFill>
              </a:rPr>
              <a:t>rekeneks</a:t>
            </a:r>
            <a:r>
              <a:rPr lang="en-US" sz="2800" b="1" dirty="0">
                <a:solidFill>
                  <a:srgbClr val="FF0000"/>
                </a:solidFill>
              </a:rPr>
              <a:t>, five-frames, ten-frames, number lines, and hundred </a:t>
            </a:r>
            <a:r>
              <a:rPr lang="en-US" sz="2800" b="1" dirty="0" smtClean="0">
                <a:solidFill>
                  <a:srgbClr val="FF0000"/>
                </a:solidFill>
              </a:rPr>
              <a:t>charts……..</a:t>
            </a:r>
          </a:p>
          <a:p>
            <a:r>
              <a:rPr lang="en-US" sz="3600" dirty="0" smtClean="0">
                <a:solidFill>
                  <a:schemeClr val="tx2"/>
                </a:solidFill>
              </a:rPr>
              <a:t>1-  Provide experiences</a:t>
            </a:r>
          </a:p>
          <a:p>
            <a:r>
              <a:rPr lang="en-US" sz="3600" dirty="0" smtClean="0">
                <a:solidFill>
                  <a:schemeClr val="tx2"/>
                </a:solidFill>
              </a:rPr>
              <a:t>2- Connect math to real life</a:t>
            </a:r>
          </a:p>
          <a:p>
            <a:r>
              <a:rPr lang="en-US" sz="3600" dirty="0">
                <a:solidFill>
                  <a:schemeClr val="tx2"/>
                </a:solidFill>
              </a:rPr>
              <a:t>3</a:t>
            </a:r>
            <a:r>
              <a:rPr lang="en-US" sz="3600" dirty="0" smtClean="0">
                <a:solidFill>
                  <a:schemeClr val="tx2"/>
                </a:solidFill>
              </a:rPr>
              <a:t>- Learn how to anticipate your students thinking</a:t>
            </a:r>
          </a:p>
          <a:p>
            <a:r>
              <a:rPr lang="en-US" sz="3600" dirty="0">
                <a:solidFill>
                  <a:schemeClr val="tx2"/>
                </a:solidFill>
              </a:rPr>
              <a:t>4</a:t>
            </a:r>
            <a:r>
              <a:rPr lang="en-US" sz="3600" dirty="0" smtClean="0">
                <a:solidFill>
                  <a:schemeClr val="tx2"/>
                </a:solidFill>
              </a:rPr>
              <a:t>- Sections devoted to grade levels</a:t>
            </a:r>
            <a:endParaRPr lang="en-US" sz="3600" dirty="0">
              <a:solidFill>
                <a:schemeClr val="tx2"/>
              </a:solidFill>
            </a:endParaRPr>
          </a:p>
        </p:txBody>
      </p:sp>
    </p:spTree>
    <p:extLst>
      <p:ext uri="{BB962C8B-B14F-4D97-AF65-F5344CB8AC3E}">
        <p14:creationId xmlns:p14="http://schemas.microsoft.com/office/powerpoint/2010/main" val="3342601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FF0000"/>
                </a:solidFill>
              </a:rPr>
              <a:t/>
            </a:r>
            <a:br>
              <a:rPr lang="en-US" sz="2400" dirty="0">
                <a:solidFill>
                  <a:srgbClr val="FF0000"/>
                </a:solidFill>
              </a:rPr>
            </a:br>
            <a:r>
              <a:rPr lang="en-US" dirty="0" smtClean="0"/>
              <a:t> </a:t>
            </a:r>
            <a:endParaRPr lang="en-US" dirty="0"/>
          </a:p>
        </p:txBody>
      </p:sp>
      <p:sp>
        <p:nvSpPr>
          <p:cNvPr id="3" name="Text Placeholder 2"/>
          <p:cNvSpPr>
            <a:spLocks noGrp="1"/>
          </p:cNvSpPr>
          <p:nvPr>
            <p:ph type="body" sz="half" idx="2"/>
          </p:nvPr>
        </p:nvSpPr>
        <p:spPr/>
        <p:txBody>
          <a:bodyPr>
            <a:noAutofit/>
          </a:bodyPr>
          <a:lstStyle/>
          <a:p>
            <a:r>
              <a:rPr lang="en-US" sz="4000" b="1" dirty="0" smtClean="0">
                <a:solidFill>
                  <a:srgbClr val="FF0000"/>
                </a:solidFill>
              </a:rPr>
              <a:t>Kindergarten</a:t>
            </a:r>
            <a:endParaRPr lang="en-US" sz="4000" b="1" dirty="0">
              <a:solidFill>
                <a:srgbClr val="FF0000"/>
              </a:solidFill>
            </a:endParaRPr>
          </a:p>
        </p:txBody>
      </p:sp>
      <p:sp>
        <p:nvSpPr>
          <p:cNvPr id="4" name="Content Placeholder 3"/>
          <p:cNvSpPr>
            <a:spLocks noGrp="1"/>
          </p:cNvSpPr>
          <p:nvPr>
            <p:ph sz="quarter" idx="13"/>
          </p:nvPr>
        </p:nvSpPr>
        <p:spPr>
          <a:xfrm>
            <a:off x="304800" y="381000"/>
            <a:ext cx="7772400" cy="4953000"/>
          </a:xfrm>
        </p:spPr>
        <p:txBody>
          <a:bodyPr>
            <a:normAutofit lnSpcReduction="10000"/>
          </a:bodyPr>
          <a:lstStyle/>
          <a:p>
            <a:r>
              <a:rPr lang="en-US" sz="3200" b="1" dirty="0">
                <a:solidFill>
                  <a:srgbClr val="FF0000"/>
                </a:solidFill>
              </a:rPr>
              <a:t>N</a:t>
            </a:r>
            <a:r>
              <a:rPr lang="en-US" sz="3200" b="1" dirty="0" smtClean="0">
                <a:solidFill>
                  <a:srgbClr val="FF0000"/>
                </a:solidFill>
              </a:rPr>
              <a:t>umber </a:t>
            </a:r>
            <a:r>
              <a:rPr lang="en-US" sz="3200" b="1" dirty="0">
                <a:solidFill>
                  <a:srgbClr val="FF0000"/>
                </a:solidFill>
              </a:rPr>
              <a:t>talks </a:t>
            </a:r>
            <a:r>
              <a:rPr lang="en-US" sz="3200" b="1" dirty="0" smtClean="0">
                <a:solidFill>
                  <a:srgbClr val="FF0000"/>
                </a:solidFill>
              </a:rPr>
              <a:t>focus </a:t>
            </a:r>
            <a:r>
              <a:rPr lang="en-US" sz="3200" dirty="0" smtClean="0">
                <a:solidFill>
                  <a:srgbClr val="002060"/>
                </a:solidFill>
              </a:rPr>
              <a:t>- </a:t>
            </a:r>
            <a:r>
              <a:rPr lang="en-US" sz="3200" dirty="0">
                <a:solidFill>
                  <a:srgbClr val="002060"/>
                </a:solidFill>
              </a:rPr>
              <a:t>counting, building fluency, developing one-to-one correspondence and conservation of </a:t>
            </a:r>
            <a:r>
              <a:rPr lang="en-US" sz="3200" dirty="0" smtClean="0">
                <a:solidFill>
                  <a:srgbClr val="002060"/>
                </a:solidFill>
              </a:rPr>
              <a:t>numbers</a:t>
            </a:r>
          </a:p>
          <a:p>
            <a:r>
              <a:rPr lang="en-US" sz="3200" dirty="0" smtClean="0">
                <a:solidFill>
                  <a:srgbClr val="002060"/>
                </a:solidFill>
              </a:rPr>
              <a:t>Encouraged to give </a:t>
            </a:r>
            <a:r>
              <a:rPr lang="en-US" sz="3200" dirty="0">
                <a:solidFill>
                  <a:srgbClr val="002060"/>
                </a:solidFill>
              </a:rPr>
              <a:t>careful thought to visual and </a:t>
            </a:r>
            <a:r>
              <a:rPr lang="en-US" sz="3200" dirty="0" err="1">
                <a:solidFill>
                  <a:srgbClr val="002060"/>
                </a:solidFill>
              </a:rPr>
              <a:t>spacial</a:t>
            </a:r>
            <a:r>
              <a:rPr lang="en-US" sz="3200" dirty="0">
                <a:solidFill>
                  <a:srgbClr val="002060"/>
                </a:solidFill>
              </a:rPr>
              <a:t> arrangements of geometric </a:t>
            </a:r>
            <a:r>
              <a:rPr lang="en-US" sz="3200" dirty="0" smtClean="0">
                <a:solidFill>
                  <a:srgbClr val="002060"/>
                </a:solidFill>
              </a:rPr>
              <a:t>models</a:t>
            </a:r>
          </a:p>
          <a:p>
            <a:r>
              <a:rPr lang="en-US" sz="3200" dirty="0">
                <a:solidFill>
                  <a:srgbClr val="002060"/>
                </a:solidFill>
              </a:rPr>
              <a:t>Each example includes instructions, a graphic, and what to discuss with those cutie </a:t>
            </a:r>
            <a:r>
              <a:rPr lang="en-US" sz="3200" dirty="0" err="1">
                <a:solidFill>
                  <a:srgbClr val="002060"/>
                </a:solidFill>
              </a:rPr>
              <a:t>kinders</a:t>
            </a:r>
            <a:r>
              <a:rPr lang="en-US" sz="3200" dirty="0">
                <a:solidFill>
                  <a:srgbClr val="002060"/>
                </a:solidFill>
              </a:rPr>
              <a:t> you are teaching.</a:t>
            </a:r>
          </a:p>
          <a:p>
            <a:endParaRPr lang="en-US" sz="3200" dirty="0">
              <a:solidFill>
                <a:srgbClr val="002060"/>
              </a:solidFill>
            </a:endParaRPr>
          </a:p>
        </p:txBody>
      </p:sp>
      <p:pic>
        <p:nvPicPr>
          <p:cNvPr id="8194" name="Picture 2" descr="C:\Program Files\Microsoft Office\MEDIA\CAGCAT10\j015800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638800"/>
            <a:ext cx="7239000" cy="537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481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FF0000"/>
                </a:solidFill>
              </a:rPr>
              <a:t>1  2  3  4  5  6  7  8  9  10</a:t>
            </a:r>
            <a:endParaRPr lang="en-US" sz="4800" dirty="0">
              <a:solidFill>
                <a:srgbClr val="FF0000"/>
              </a:solidFill>
            </a:endParaRPr>
          </a:p>
        </p:txBody>
      </p:sp>
      <p:sp>
        <p:nvSpPr>
          <p:cNvPr id="3" name="Text Placeholder 2"/>
          <p:cNvSpPr>
            <a:spLocks noGrp="1"/>
          </p:cNvSpPr>
          <p:nvPr>
            <p:ph type="body" sz="half" idx="2"/>
          </p:nvPr>
        </p:nvSpPr>
        <p:spPr/>
        <p:txBody>
          <a:bodyPr>
            <a:noAutofit/>
          </a:bodyPr>
          <a:lstStyle/>
          <a:p>
            <a:r>
              <a:rPr lang="en-US" sz="3600" b="1" dirty="0" smtClean="0">
                <a:solidFill>
                  <a:srgbClr val="FF0000"/>
                </a:solidFill>
              </a:rPr>
              <a:t>1st</a:t>
            </a:r>
            <a:endParaRPr lang="en-US" sz="3600" b="1" dirty="0">
              <a:solidFill>
                <a:srgbClr val="FF0000"/>
              </a:solidFill>
            </a:endParaRPr>
          </a:p>
        </p:txBody>
      </p:sp>
      <p:sp>
        <p:nvSpPr>
          <p:cNvPr id="4" name="Content Placeholder 3"/>
          <p:cNvSpPr>
            <a:spLocks noGrp="1"/>
          </p:cNvSpPr>
          <p:nvPr>
            <p:ph sz="quarter" idx="13"/>
          </p:nvPr>
        </p:nvSpPr>
        <p:spPr>
          <a:xfrm>
            <a:off x="304800" y="614464"/>
            <a:ext cx="7772400" cy="4942840"/>
          </a:xfrm>
        </p:spPr>
        <p:txBody>
          <a:bodyPr>
            <a:noAutofit/>
          </a:bodyPr>
          <a:lstStyle/>
          <a:p>
            <a:r>
              <a:rPr lang="en-US" sz="3200" b="1" dirty="0" smtClean="0">
                <a:solidFill>
                  <a:srgbClr val="FF0000"/>
                </a:solidFill>
              </a:rPr>
              <a:t>GOAL</a:t>
            </a:r>
            <a:r>
              <a:rPr lang="en-US" sz="3200" dirty="0" smtClean="0">
                <a:solidFill>
                  <a:srgbClr val="002060"/>
                </a:solidFill>
              </a:rPr>
              <a:t>- </a:t>
            </a:r>
            <a:r>
              <a:rPr lang="en-US" sz="3000" dirty="0">
                <a:solidFill>
                  <a:srgbClr val="002060"/>
                </a:solidFill>
              </a:rPr>
              <a:t>to provide students with opportunities to build fluency with numbers and develop addition </a:t>
            </a:r>
            <a:r>
              <a:rPr lang="en-US" sz="3000" dirty="0" smtClean="0">
                <a:solidFill>
                  <a:srgbClr val="002060"/>
                </a:solidFill>
              </a:rPr>
              <a:t>strategies</a:t>
            </a:r>
          </a:p>
          <a:p>
            <a:r>
              <a:rPr lang="en-US" sz="3000" dirty="0">
                <a:solidFill>
                  <a:srgbClr val="002060"/>
                </a:solidFill>
              </a:rPr>
              <a:t>You will continue to utilize the tools and models of Kinder but you are focusing on the reasoning with </a:t>
            </a:r>
            <a:r>
              <a:rPr lang="en-US" sz="3000" dirty="0" smtClean="0">
                <a:solidFill>
                  <a:srgbClr val="002060"/>
                </a:solidFill>
              </a:rPr>
              <a:t>numbers</a:t>
            </a:r>
          </a:p>
          <a:p>
            <a:r>
              <a:rPr lang="en-US" sz="3000" dirty="0">
                <a:solidFill>
                  <a:srgbClr val="002060"/>
                </a:solidFill>
              </a:rPr>
              <a:t>you have pages of graphics, instructions, and talks to use. There is also a list of addition strategies for you to use with your students. </a:t>
            </a:r>
          </a:p>
          <a:p>
            <a:endParaRPr lang="en-US" sz="3200" dirty="0">
              <a:solidFill>
                <a:srgbClr val="002060"/>
              </a:solidFill>
            </a:endParaRPr>
          </a:p>
        </p:txBody>
      </p:sp>
      <p:pic>
        <p:nvPicPr>
          <p:cNvPr id="6148" name="Picture 4" descr="C:\Program Files\Microsoft Office\MEDIA\CAGCAT10\j015800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5715000"/>
            <a:ext cx="7696200" cy="537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8976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FF0000"/>
                </a:solidFill>
              </a:rPr>
              <a:t>1  2  3  4  5  6  7  8  9  10</a:t>
            </a:r>
            <a:endParaRPr lang="en-US" sz="4800" dirty="0">
              <a:solidFill>
                <a:srgbClr val="FF0000"/>
              </a:solidFill>
            </a:endParaRPr>
          </a:p>
        </p:txBody>
      </p:sp>
      <p:sp>
        <p:nvSpPr>
          <p:cNvPr id="3" name="Text Placeholder 2"/>
          <p:cNvSpPr>
            <a:spLocks noGrp="1"/>
          </p:cNvSpPr>
          <p:nvPr>
            <p:ph type="body" sz="half" idx="2"/>
          </p:nvPr>
        </p:nvSpPr>
        <p:spPr/>
        <p:txBody>
          <a:bodyPr>
            <a:noAutofit/>
          </a:bodyPr>
          <a:lstStyle/>
          <a:p>
            <a:r>
              <a:rPr lang="en-US" sz="3600" b="1" dirty="0">
                <a:solidFill>
                  <a:srgbClr val="FF0000"/>
                </a:solidFill>
              </a:rPr>
              <a:t>2nd</a:t>
            </a:r>
            <a:endParaRPr lang="en-US" sz="3600" b="1" dirty="0"/>
          </a:p>
        </p:txBody>
      </p:sp>
      <p:sp>
        <p:nvSpPr>
          <p:cNvPr id="4" name="Content Placeholder 3"/>
          <p:cNvSpPr>
            <a:spLocks noGrp="1"/>
          </p:cNvSpPr>
          <p:nvPr>
            <p:ph sz="quarter" idx="13"/>
          </p:nvPr>
        </p:nvSpPr>
        <p:spPr>
          <a:xfrm>
            <a:off x="342089" y="431393"/>
            <a:ext cx="7772400" cy="4942840"/>
          </a:xfrm>
        </p:spPr>
        <p:txBody>
          <a:bodyPr>
            <a:normAutofit/>
          </a:bodyPr>
          <a:lstStyle/>
          <a:p>
            <a:r>
              <a:rPr lang="en-US" sz="3600" b="1" dirty="0" smtClean="0">
                <a:solidFill>
                  <a:srgbClr val="FF0000"/>
                </a:solidFill>
              </a:rPr>
              <a:t>GOAL</a:t>
            </a:r>
            <a:r>
              <a:rPr lang="en-US" sz="3600" dirty="0" smtClean="0"/>
              <a:t>- </a:t>
            </a:r>
            <a:r>
              <a:rPr lang="en-US" sz="3200" dirty="0">
                <a:solidFill>
                  <a:srgbClr val="002060"/>
                </a:solidFill>
              </a:rPr>
              <a:t>to elicit and foster specific computation strategies. You start the year off with small numbers and grow into larger ones as the year goes on.</a:t>
            </a:r>
          </a:p>
          <a:p>
            <a:endParaRPr lang="en-US" sz="3200" dirty="0" smtClean="0">
              <a:solidFill>
                <a:srgbClr val="002060"/>
              </a:solidFill>
            </a:endParaRPr>
          </a:p>
          <a:p>
            <a:r>
              <a:rPr lang="en-US" sz="3200" dirty="0" smtClean="0">
                <a:solidFill>
                  <a:srgbClr val="002060"/>
                </a:solidFill>
              </a:rPr>
              <a:t>start </a:t>
            </a:r>
            <a:r>
              <a:rPr lang="en-US" sz="3200" dirty="0">
                <a:solidFill>
                  <a:srgbClr val="002060"/>
                </a:solidFill>
              </a:rPr>
              <a:t>the year off with small numbers and grow into larger ones as the year goes on.</a:t>
            </a:r>
          </a:p>
          <a:p>
            <a:endParaRPr lang="en-US" sz="3600" dirty="0">
              <a:solidFill>
                <a:srgbClr val="002060"/>
              </a:solidFill>
            </a:endParaRPr>
          </a:p>
        </p:txBody>
      </p:sp>
      <p:pic>
        <p:nvPicPr>
          <p:cNvPr id="7170" name="Picture 2" descr="C:\Program Files\Microsoft Office\MEDIA\CAGCAT10\j015800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089" y="5643067"/>
            <a:ext cx="7772400" cy="537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69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for Success in Math</a:t>
            </a:r>
            <a:endParaRPr lang="en-US" dirty="0"/>
          </a:p>
        </p:txBody>
      </p:sp>
      <p:sp>
        <p:nvSpPr>
          <p:cNvPr id="3" name="Content Placeholder 2"/>
          <p:cNvSpPr>
            <a:spLocks noGrp="1"/>
          </p:cNvSpPr>
          <p:nvPr>
            <p:ph idx="1"/>
          </p:nvPr>
        </p:nvSpPr>
        <p:spPr/>
        <p:txBody>
          <a:bodyPr/>
          <a:lstStyle/>
          <a:p>
            <a:r>
              <a:rPr lang="en-US" b="1" dirty="0" smtClean="0">
                <a:solidFill>
                  <a:schemeClr val="accent4">
                    <a:lumMod val="75000"/>
                  </a:schemeClr>
                </a:solidFill>
              </a:rPr>
              <a:t>Accuracy</a:t>
            </a:r>
            <a:r>
              <a:rPr lang="en-US" dirty="0" smtClean="0"/>
              <a:t>- </a:t>
            </a:r>
            <a:r>
              <a:rPr lang="en-US" sz="2800" dirty="0" smtClean="0"/>
              <a:t>the ability to produce an accurate answer</a:t>
            </a:r>
          </a:p>
          <a:p>
            <a:endParaRPr lang="en-US" sz="2800" dirty="0" smtClean="0"/>
          </a:p>
          <a:p>
            <a:r>
              <a:rPr lang="en-US" b="1" dirty="0" smtClean="0">
                <a:solidFill>
                  <a:schemeClr val="accent4">
                    <a:lumMod val="75000"/>
                  </a:schemeClr>
                </a:solidFill>
              </a:rPr>
              <a:t>Efficiency</a:t>
            </a:r>
            <a:r>
              <a:rPr lang="en-US" dirty="0" smtClean="0"/>
              <a:t>- </a:t>
            </a:r>
            <a:r>
              <a:rPr lang="en-US" sz="2800" dirty="0" smtClean="0"/>
              <a:t>the ability to choose an appropriate </a:t>
            </a:r>
          </a:p>
          <a:p>
            <a:pPr marL="0" indent="0">
              <a:buNone/>
            </a:pPr>
            <a:r>
              <a:rPr lang="en-US" sz="2800" dirty="0" smtClean="0"/>
              <a:t>                            strategy</a:t>
            </a:r>
          </a:p>
          <a:p>
            <a:pPr marL="0" indent="0">
              <a:buNone/>
            </a:pPr>
            <a:endParaRPr lang="en-US" sz="2800" dirty="0" smtClean="0"/>
          </a:p>
          <a:p>
            <a:r>
              <a:rPr lang="en-US" b="1" dirty="0" smtClean="0">
                <a:solidFill>
                  <a:schemeClr val="accent4">
                    <a:lumMod val="75000"/>
                  </a:schemeClr>
                </a:solidFill>
              </a:rPr>
              <a:t>Flexibility</a:t>
            </a:r>
            <a:r>
              <a:rPr lang="en-US" dirty="0" smtClean="0"/>
              <a:t>- </a:t>
            </a:r>
            <a:r>
              <a:rPr lang="en-US" sz="2800" dirty="0" smtClean="0"/>
              <a:t>the ability to use number relationships</a:t>
            </a:r>
            <a:endParaRPr lang="en-US" sz="2800" dirty="0"/>
          </a:p>
        </p:txBody>
      </p:sp>
    </p:spTree>
    <p:extLst>
      <p:ext uri="{BB962C8B-B14F-4D97-AF65-F5344CB8AC3E}">
        <p14:creationId xmlns:p14="http://schemas.microsoft.com/office/powerpoint/2010/main" val="38765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75000"/>
                  </a:schemeClr>
                </a:solidFill>
              </a:rPr>
              <a:t>What is Number Talks?</a:t>
            </a:r>
            <a:endParaRPr lang="en-US" dirty="0">
              <a:solidFill>
                <a:schemeClr val="accent4">
                  <a:lumMod val="75000"/>
                </a:schemeClr>
              </a:solidFill>
            </a:endParaRPr>
          </a:p>
        </p:txBody>
      </p:sp>
      <p:sp>
        <p:nvSpPr>
          <p:cNvPr id="3" name="Content Placeholder 2"/>
          <p:cNvSpPr>
            <a:spLocks noGrp="1"/>
          </p:cNvSpPr>
          <p:nvPr>
            <p:ph idx="1"/>
          </p:nvPr>
        </p:nvSpPr>
        <p:spPr/>
        <p:txBody>
          <a:bodyPr/>
          <a:lstStyle/>
          <a:p>
            <a:r>
              <a:rPr lang="en-US" dirty="0">
                <a:hlinkClick r:id="rId2"/>
              </a:rPr>
              <a:t>Number Talks</a:t>
            </a:r>
            <a:r>
              <a:rPr lang="en-US" dirty="0"/>
              <a:t> are discussions about a particular problem that has been crafted in such a way that the key foundational ideas of mathematics can be evaluated and </a:t>
            </a:r>
            <a:r>
              <a:rPr lang="en-US" dirty="0" smtClean="0"/>
              <a:t>demonstrated</a:t>
            </a:r>
          </a:p>
          <a:p>
            <a:r>
              <a:rPr lang="en-US" dirty="0"/>
              <a:t>These talks take about </a:t>
            </a:r>
            <a:r>
              <a:rPr lang="en-US" i="1" dirty="0"/>
              <a:t>5-15 minutes </a:t>
            </a:r>
            <a:r>
              <a:rPr lang="en-US" dirty="0"/>
              <a:t>and are typically held </a:t>
            </a:r>
            <a:r>
              <a:rPr lang="en-US" i="1" dirty="0"/>
              <a:t>3-5 times</a:t>
            </a:r>
            <a:r>
              <a:rPr lang="en-US" dirty="0"/>
              <a:t> a week. </a:t>
            </a:r>
            <a:endParaRPr lang="en-US" dirty="0" smtClean="0"/>
          </a:p>
          <a:p>
            <a:r>
              <a:rPr lang="en-US" dirty="0"/>
              <a:t>These talks allow students to share their thoughts and ideas about math. It can be taught in whole or small </a:t>
            </a:r>
            <a:r>
              <a:rPr lang="en-US" dirty="0" smtClean="0"/>
              <a:t>groups</a:t>
            </a:r>
          </a:p>
          <a:p>
            <a:r>
              <a:rPr lang="en-US" dirty="0"/>
              <a:t>This gives you flexibility to meet the varying needs of your students</a:t>
            </a:r>
            <a:r>
              <a:rPr lang="en-US" dirty="0" smtClean="0"/>
              <a:t>.</a:t>
            </a:r>
          </a:p>
          <a:p>
            <a:r>
              <a:rPr lang="en-US" smtClean="0">
                <a:hlinkClick r:id="rId3"/>
              </a:rPr>
              <a:t>www.</a:t>
            </a:r>
            <a:r>
              <a:rPr lang="en-US" b="1" smtClean="0">
                <a:hlinkClick r:id="rId3"/>
              </a:rPr>
              <a:t>youtube.c om</a:t>
            </a:r>
            <a:r>
              <a:rPr lang="en-US" smtClean="0">
                <a:hlinkClick r:id="rId3"/>
              </a:rPr>
              <a:t>/</a:t>
            </a:r>
            <a:r>
              <a:rPr lang="en-US" dirty="0" err="1" smtClean="0">
                <a:hlinkClick r:id="rId3"/>
              </a:rPr>
              <a:t>watch?v</a:t>
            </a:r>
            <a:r>
              <a:rPr lang="en-US" dirty="0" smtClean="0">
                <a:hlinkClick r:id="rId3"/>
              </a:rPr>
              <a:t>=kfHxzcZKq3E</a:t>
            </a:r>
            <a:endParaRPr lang="en-US" dirty="0"/>
          </a:p>
        </p:txBody>
      </p:sp>
    </p:spTree>
    <p:extLst>
      <p:ext uri="{BB962C8B-B14F-4D97-AF65-F5344CB8AC3E}">
        <p14:creationId xmlns:p14="http://schemas.microsoft.com/office/powerpoint/2010/main" val="4168689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
            </a:r>
            <a:br>
              <a:rPr lang="en-US" sz="3200" b="1" dirty="0" smtClean="0"/>
            </a:br>
            <a:r>
              <a:rPr lang="en-US" sz="3200" b="1" dirty="0"/>
              <a:t/>
            </a:r>
            <a:br>
              <a:rPr lang="en-US" sz="3200" b="1" dirty="0"/>
            </a:br>
            <a:r>
              <a:rPr lang="en-US" sz="3200" b="1" dirty="0" smtClean="0"/>
              <a:t>Designing </a:t>
            </a:r>
            <a:r>
              <a:rPr lang="en-US" sz="3200" b="1" dirty="0"/>
              <a:t>a Number </a:t>
            </a:r>
            <a:r>
              <a:rPr lang="en-US" sz="3200" b="1" dirty="0" smtClean="0"/>
              <a:t>Talk</a:t>
            </a:r>
            <a:br>
              <a:rPr lang="en-US" sz="3200" b="1" dirty="0" smtClean="0"/>
            </a:br>
            <a:r>
              <a:rPr lang="en-US" sz="2000" b="1" dirty="0" smtClean="0"/>
              <a:t>Students get a chance to see the relationships and explore them</a:t>
            </a:r>
            <a:r>
              <a:rPr lang="en-US" sz="3200" b="1" dirty="0" smtClean="0"/>
              <a:t/>
            </a:r>
            <a:br>
              <a:rPr lang="en-US" sz="3200" b="1" dirty="0" smtClean="0"/>
            </a:br>
            <a:r>
              <a:rPr lang="en-US" sz="3200" dirty="0"/>
              <a:t/>
            </a:r>
            <a:br>
              <a:rPr lang="en-US" sz="3200" dirty="0"/>
            </a:br>
            <a:endParaRPr lang="en-US" sz="3200" dirty="0"/>
          </a:p>
        </p:txBody>
      </p:sp>
      <p:sp>
        <p:nvSpPr>
          <p:cNvPr id="3" name="Content Placeholder 2"/>
          <p:cNvSpPr>
            <a:spLocks noGrp="1"/>
          </p:cNvSpPr>
          <p:nvPr>
            <p:ph sz="half" idx="1"/>
          </p:nvPr>
        </p:nvSpPr>
        <p:spPr/>
        <p:txBody>
          <a:bodyPr>
            <a:normAutofit lnSpcReduction="10000"/>
          </a:bodyPr>
          <a:lstStyle/>
          <a:p>
            <a:r>
              <a:rPr lang="en-US" dirty="0"/>
              <a:t>“silent thumb” to give students “think time.” </a:t>
            </a:r>
            <a:endParaRPr lang="en-US" dirty="0" smtClean="0"/>
          </a:p>
          <a:p>
            <a:r>
              <a:rPr lang="en-US" dirty="0"/>
              <a:t>no answer is wrong. </a:t>
            </a:r>
            <a:endParaRPr lang="en-US" dirty="0" smtClean="0"/>
          </a:p>
          <a:p>
            <a:r>
              <a:rPr lang="en-US" dirty="0"/>
              <a:t>Students “defend” or “dispute” a strategy. </a:t>
            </a:r>
            <a:endParaRPr lang="en-US" dirty="0" smtClean="0"/>
          </a:p>
          <a:p>
            <a:r>
              <a:rPr lang="en-US" dirty="0"/>
              <a:t>students can agree or disagree with anyone in the class including themselves.</a:t>
            </a:r>
          </a:p>
        </p:txBody>
      </p:sp>
      <p:sp>
        <p:nvSpPr>
          <p:cNvPr id="4" name="Content Placeholder 3"/>
          <p:cNvSpPr>
            <a:spLocks noGrp="1"/>
          </p:cNvSpPr>
          <p:nvPr>
            <p:ph sz="half" idx="2"/>
          </p:nvPr>
        </p:nvSpPr>
        <p:spPr/>
        <p:txBody>
          <a:bodyPr>
            <a:normAutofit lnSpcReduction="10000"/>
          </a:bodyPr>
          <a:lstStyle/>
          <a:p>
            <a:r>
              <a:rPr lang="en-US" dirty="0"/>
              <a:t>Open ended questions allow the students to clarify and provide additional </a:t>
            </a:r>
            <a:r>
              <a:rPr lang="en-US" dirty="0" smtClean="0"/>
              <a:t>ideas</a:t>
            </a:r>
          </a:p>
          <a:p>
            <a:r>
              <a:rPr lang="en-US" dirty="0"/>
              <a:t>share his/her thought </a:t>
            </a:r>
            <a:r>
              <a:rPr lang="en-US" dirty="0" smtClean="0"/>
              <a:t>process</a:t>
            </a:r>
          </a:p>
          <a:p>
            <a:r>
              <a:rPr lang="en-US" dirty="0"/>
              <a:t>seeing that there truly are multiple ways to solve a problem</a:t>
            </a:r>
            <a:r>
              <a:rPr lang="en-US" dirty="0" smtClean="0"/>
              <a:t>.</a:t>
            </a:r>
          </a:p>
          <a:p>
            <a:endParaRPr lang="en-US" dirty="0"/>
          </a:p>
        </p:txBody>
      </p:sp>
    </p:spTree>
    <p:extLst>
      <p:ext uri="{BB962C8B-B14F-4D97-AF65-F5344CB8AC3E}">
        <p14:creationId xmlns:p14="http://schemas.microsoft.com/office/powerpoint/2010/main" val="297446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classroom environment and community is the key to success. </a:t>
            </a:r>
          </a:p>
        </p:txBody>
      </p:sp>
      <p:sp>
        <p:nvSpPr>
          <p:cNvPr id="3" name="Text Placeholder 2"/>
          <p:cNvSpPr>
            <a:spLocks noGrp="1"/>
          </p:cNvSpPr>
          <p:nvPr>
            <p:ph type="body" idx="1"/>
          </p:nvPr>
        </p:nvSpPr>
        <p:spPr>
          <a:xfrm>
            <a:off x="722313" y="1752600"/>
            <a:ext cx="6135687" cy="3733801"/>
          </a:xfrm>
        </p:spPr>
        <p:txBody>
          <a:bodyPr/>
          <a:lstStyle/>
          <a:p>
            <a:r>
              <a:rPr lang="en-US" b="1" i="1" dirty="0">
                <a:solidFill>
                  <a:schemeClr val="accent1"/>
                </a:solidFill>
              </a:rPr>
              <a:t>The teacher is seen as a guide not the </a:t>
            </a:r>
            <a:r>
              <a:rPr lang="en-US" b="1" i="1" dirty="0" smtClean="0">
                <a:solidFill>
                  <a:schemeClr val="accent1"/>
                </a:solidFill>
              </a:rPr>
              <a:t>master……..</a:t>
            </a:r>
          </a:p>
          <a:p>
            <a:r>
              <a:rPr lang="en-US" b="1" dirty="0" smtClean="0"/>
              <a:t>-</a:t>
            </a:r>
            <a:r>
              <a:rPr lang="en-US" b="1" dirty="0" smtClean="0">
                <a:solidFill>
                  <a:schemeClr val="tx1">
                    <a:lumMod val="75000"/>
                    <a:lumOff val="25000"/>
                  </a:schemeClr>
                </a:solidFill>
              </a:rPr>
              <a:t>Students </a:t>
            </a:r>
            <a:r>
              <a:rPr lang="en-US" b="1" dirty="0">
                <a:solidFill>
                  <a:schemeClr val="tx1">
                    <a:lumMod val="75000"/>
                    <a:lumOff val="25000"/>
                  </a:schemeClr>
                </a:solidFill>
              </a:rPr>
              <a:t>are asked to clarify their own thinking, consider and test strategies, investigate and apply relationships, and learn that making mistakes and taking risks can and does lead to </a:t>
            </a:r>
            <a:r>
              <a:rPr lang="en-US" b="1" dirty="0" smtClean="0">
                <a:solidFill>
                  <a:schemeClr val="tx1">
                    <a:lumMod val="75000"/>
                    <a:lumOff val="25000"/>
                  </a:schemeClr>
                </a:solidFill>
              </a:rPr>
              <a:t>success</a:t>
            </a:r>
          </a:p>
          <a:p>
            <a:r>
              <a:rPr lang="en-US" b="1" dirty="0" smtClean="0">
                <a:solidFill>
                  <a:schemeClr val="tx1">
                    <a:lumMod val="75000"/>
                    <a:lumOff val="25000"/>
                  </a:schemeClr>
                </a:solidFill>
              </a:rPr>
              <a:t>-Students </a:t>
            </a:r>
            <a:r>
              <a:rPr lang="en-US" b="1" dirty="0">
                <a:solidFill>
                  <a:schemeClr val="tx1">
                    <a:lumMod val="75000"/>
                    <a:lumOff val="25000"/>
                  </a:schemeClr>
                </a:solidFill>
              </a:rPr>
              <a:t>don’t simply find the solution to a problem and then move on. They are challenged to see how many different ways they can solve the same problem.</a:t>
            </a:r>
          </a:p>
          <a:p>
            <a:endParaRPr lang="en-US" dirty="0"/>
          </a:p>
        </p:txBody>
      </p:sp>
      <p:pic>
        <p:nvPicPr>
          <p:cNvPr id="1026" name="Picture 2" descr="C:\Users\shorn\AppData\Local\Microsoft\Windows\Temporary Internet Files\Content.IE5\TXGSG32H\MC90043490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4857" y="210312"/>
            <a:ext cx="2285714" cy="2285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83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543800" cy="3508375"/>
          </a:xfrm>
        </p:spPr>
        <p:txBody>
          <a:bodyPr/>
          <a:lstStyle/>
          <a:p>
            <a:r>
              <a:rPr lang="en-US" sz="2400" dirty="0" smtClean="0"/>
              <a:t>First</a:t>
            </a:r>
            <a:r>
              <a:rPr lang="en-US" sz="2400" dirty="0"/>
              <a:t>, the teacher must shift his/her thinking away from: What answer did you get? to How did you get that answer</a:t>
            </a:r>
            <a:r>
              <a:rPr lang="en-US" sz="2400" dirty="0" smtClean="0"/>
              <a:t>?</a:t>
            </a:r>
            <a:br>
              <a:rPr lang="en-US" sz="2400" dirty="0" smtClean="0"/>
            </a:br>
            <a:r>
              <a:rPr lang="en-US" sz="2400" dirty="0" smtClean="0"/>
              <a:t> </a:t>
            </a:r>
            <a:r>
              <a:rPr lang="en-US" sz="2400" dirty="0"/>
              <a:t>Also, you have to teach your students to keep their comments on task or else your Number Talks will go on forever!</a:t>
            </a:r>
            <a:br>
              <a:rPr lang="en-US" sz="2400" dirty="0"/>
            </a:br>
            <a:r>
              <a:rPr lang="en-US" dirty="0"/>
              <a:t/>
            </a:r>
            <a:br>
              <a:rPr lang="en-US" dirty="0"/>
            </a:br>
            <a:r>
              <a:rPr lang="en-US" sz="1000" dirty="0" smtClean="0"/>
              <a:t/>
            </a:r>
            <a:br>
              <a:rPr lang="en-US" sz="1000" dirty="0" smtClean="0"/>
            </a:br>
            <a:endParaRPr lang="en-US" dirty="0"/>
          </a:p>
        </p:txBody>
      </p:sp>
      <p:sp>
        <p:nvSpPr>
          <p:cNvPr id="3" name="Subtitle 2"/>
          <p:cNvSpPr>
            <a:spLocks noGrp="1"/>
          </p:cNvSpPr>
          <p:nvPr>
            <p:ph type="subTitle" idx="1"/>
          </p:nvPr>
        </p:nvSpPr>
        <p:spPr/>
        <p:txBody>
          <a:bodyPr>
            <a:noAutofit/>
          </a:bodyPr>
          <a:lstStyle/>
          <a:p>
            <a:r>
              <a:rPr lang="en-US" sz="3600" dirty="0"/>
              <a:t>There are a few challenges to implementing Number Talks.</a:t>
            </a:r>
          </a:p>
        </p:txBody>
      </p:sp>
      <p:pic>
        <p:nvPicPr>
          <p:cNvPr id="2051" name="Picture 3" descr="C:\Users\shorn\AppData\Local\Microsoft\Windows\Temporary Internet Files\Content.IE5\I033MF6W\MC90044624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8865" y="2563520"/>
            <a:ext cx="1706270" cy="173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583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Questions</a:t>
            </a:r>
            <a:endParaRPr lang="en-US" dirty="0"/>
          </a:p>
        </p:txBody>
      </p:sp>
      <p:sp>
        <p:nvSpPr>
          <p:cNvPr id="3" name="Content Placeholder 2"/>
          <p:cNvSpPr>
            <a:spLocks noGrp="1"/>
          </p:cNvSpPr>
          <p:nvPr>
            <p:ph idx="1"/>
          </p:nvPr>
        </p:nvSpPr>
        <p:spPr/>
        <p:txBody>
          <a:bodyPr/>
          <a:lstStyle/>
          <a:p>
            <a:pPr lvl="0"/>
            <a:r>
              <a:rPr lang="en-US" sz="2800" dirty="0"/>
              <a:t>How is math currently taught in your classroom?</a:t>
            </a:r>
          </a:p>
          <a:p>
            <a:pPr lvl="0"/>
            <a:r>
              <a:rPr lang="en-US" sz="2800" dirty="0"/>
              <a:t>What are the strengths/weaknesses in this area?</a:t>
            </a:r>
          </a:p>
          <a:p>
            <a:pPr lvl="0"/>
            <a:r>
              <a:rPr lang="en-US" sz="2800" dirty="0"/>
              <a:t>What is your philosophy of math? How is your classroom environment structured?</a:t>
            </a:r>
          </a:p>
          <a:p>
            <a:pPr lvl="0"/>
            <a:r>
              <a:rPr lang="en-US" sz="2800" dirty="0"/>
              <a:t>Do you have an extra 10 minutes in your day that you can devote to math discussions?</a:t>
            </a:r>
          </a:p>
          <a:p>
            <a:pPr lvl="0"/>
            <a:r>
              <a:rPr lang="en-US" sz="2800" dirty="0"/>
              <a:t>How can you keep students on task during discussions?</a:t>
            </a:r>
          </a:p>
          <a:p>
            <a:endParaRPr lang="en-US" dirty="0"/>
          </a:p>
        </p:txBody>
      </p:sp>
    </p:spTree>
    <p:extLst>
      <p:ext uri="{BB962C8B-B14F-4D97-AF65-F5344CB8AC3E}">
        <p14:creationId xmlns:p14="http://schemas.microsoft.com/office/powerpoint/2010/main" val="2743283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FF0000"/>
                </a:solidFill>
              </a:rPr>
              <a:t>Chapter 2</a:t>
            </a:r>
            <a:br>
              <a:rPr lang="en-US" dirty="0" smtClean="0">
                <a:solidFill>
                  <a:srgbClr val="FF0000"/>
                </a:solidFill>
              </a:rPr>
            </a:br>
            <a:r>
              <a:rPr lang="en-US" dirty="0" smtClean="0">
                <a:solidFill>
                  <a:srgbClr val="FF0000"/>
                </a:solidFill>
              </a:rPr>
              <a:t> </a:t>
            </a:r>
            <a:r>
              <a:rPr lang="en-US" dirty="0" smtClean="0">
                <a:solidFill>
                  <a:srgbClr val="002060"/>
                </a:solidFill>
              </a:rPr>
              <a:t>Preparing For Number Talks</a:t>
            </a:r>
            <a:endParaRPr lang="en-US" dirty="0">
              <a:solidFill>
                <a:srgbClr val="002060"/>
              </a:solidFill>
            </a:endParaRPr>
          </a:p>
        </p:txBody>
      </p:sp>
      <p:sp>
        <p:nvSpPr>
          <p:cNvPr id="3" name="Content Placeholder 2"/>
          <p:cNvSpPr>
            <a:spLocks noGrp="1"/>
          </p:cNvSpPr>
          <p:nvPr>
            <p:ph idx="1"/>
          </p:nvPr>
        </p:nvSpPr>
        <p:spPr/>
        <p:txBody>
          <a:bodyPr/>
          <a:lstStyle/>
          <a:p>
            <a:pPr algn="ctr"/>
            <a:r>
              <a:rPr lang="en-US" sz="3200" b="1" dirty="0" smtClean="0">
                <a:solidFill>
                  <a:srgbClr val="002060"/>
                </a:solidFill>
              </a:rPr>
              <a:t>Procedures and Expectations</a:t>
            </a:r>
          </a:p>
          <a:p>
            <a:endParaRPr lang="en-US" dirty="0" smtClean="0">
              <a:solidFill>
                <a:srgbClr val="002060"/>
              </a:solidFill>
            </a:endParaRPr>
          </a:p>
          <a:p>
            <a:r>
              <a:rPr lang="en-US" sz="3200" dirty="0" smtClean="0">
                <a:solidFill>
                  <a:srgbClr val="002060"/>
                </a:solidFill>
              </a:rPr>
              <a:t>1- Designated Location</a:t>
            </a:r>
          </a:p>
          <a:p>
            <a:r>
              <a:rPr lang="en-US" sz="3200" dirty="0" smtClean="0">
                <a:solidFill>
                  <a:srgbClr val="002060"/>
                </a:solidFill>
              </a:rPr>
              <a:t>2- Provide wait </a:t>
            </a:r>
            <a:r>
              <a:rPr lang="en-US" sz="3200" dirty="0">
                <a:solidFill>
                  <a:srgbClr val="002060"/>
                </a:solidFill>
              </a:rPr>
              <a:t>t</a:t>
            </a:r>
            <a:r>
              <a:rPr lang="en-US" sz="3200" dirty="0" smtClean="0">
                <a:solidFill>
                  <a:srgbClr val="002060"/>
                </a:solidFill>
              </a:rPr>
              <a:t>ime</a:t>
            </a:r>
          </a:p>
          <a:p>
            <a:r>
              <a:rPr lang="en-US" sz="3200" dirty="0" smtClean="0">
                <a:solidFill>
                  <a:srgbClr val="002060"/>
                </a:solidFill>
              </a:rPr>
              <a:t>3- Accept, respect, and consider all</a:t>
            </a:r>
          </a:p>
          <a:p>
            <a:pPr marL="114300" indent="0">
              <a:buNone/>
            </a:pPr>
            <a:r>
              <a:rPr lang="en-US" sz="3200" dirty="0">
                <a:solidFill>
                  <a:srgbClr val="002060"/>
                </a:solidFill>
              </a:rPr>
              <a:t> </a:t>
            </a:r>
            <a:r>
              <a:rPr lang="en-US" sz="3200" dirty="0" smtClean="0">
                <a:solidFill>
                  <a:srgbClr val="002060"/>
                </a:solidFill>
              </a:rPr>
              <a:t>       answers   </a:t>
            </a:r>
          </a:p>
          <a:p>
            <a:r>
              <a:rPr lang="en-US" sz="3200" dirty="0" smtClean="0">
                <a:solidFill>
                  <a:srgbClr val="002060"/>
                </a:solidFill>
              </a:rPr>
              <a:t>4- Encourage student communication</a:t>
            </a:r>
            <a:endParaRPr lang="en-US" sz="3200" dirty="0">
              <a:solidFill>
                <a:srgbClr val="002060"/>
              </a:solidFill>
            </a:endParaRPr>
          </a:p>
        </p:txBody>
      </p:sp>
    </p:spTree>
    <p:extLst>
      <p:ext uri="{BB962C8B-B14F-4D97-AF65-F5344CB8AC3E}">
        <p14:creationId xmlns:p14="http://schemas.microsoft.com/office/powerpoint/2010/main" val="61151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Number Talks</a:t>
            </a:r>
            <a:endParaRPr lang="en-US" dirty="0"/>
          </a:p>
        </p:txBody>
      </p:sp>
      <p:sp>
        <p:nvSpPr>
          <p:cNvPr id="3" name="Text Placeholder 2"/>
          <p:cNvSpPr>
            <a:spLocks noGrp="1"/>
          </p:cNvSpPr>
          <p:nvPr>
            <p:ph type="body" idx="1"/>
          </p:nvPr>
        </p:nvSpPr>
        <p:spPr/>
        <p:txBody>
          <a:bodyPr/>
          <a:lstStyle/>
          <a:p>
            <a:r>
              <a:rPr lang="en-US" sz="4000" dirty="0" smtClean="0"/>
              <a:t>Location</a:t>
            </a:r>
            <a:endParaRPr lang="en-US" sz="4000" dirty="0"/>
          </a:p>
        </p:txBody>
      </p:sp>
      <p:sp>
        <p:nvSpPr>
          <p:cNvPr id="4" name="Content Placeholder 3"/>
          <p:cNvSpPr>
            <a:spLocks noGrp="1"/>
          </p:cNvSpPr>
          <p:nvPr>
            <p:ph sz="half" idx="2"/>
          </p:nvPr>
        </p:nvSpPr>
        <p:spPr/>
        <p:txBody>
          <a:bodyPr/>
          <a:lstStyle/>
          <a:p>
            <a:r>
              <a:rPr lang="en-US" sz="2800" dirty="0">
                <a:solidFill>
                  <a:srgbClr val="002060"/>
                </a:solidFill>
              </a:rPr>
              <a:t>Whole class or small group</a:t>
            </a:r>
          </a:p>
          <a:p>
            <a:r>
              <a:rPr lang="en-US" sz="2800" dirty="0">
                <a:solidFill>
                  <a:srgbClr val="002060"/>
                </a:solidFill>
              </a:rPr>
              <a:t> Create a cozy intimate  place</a:t>
            </a:r>
          </a:p>
          <a:p>
            <a:r>
              <a:rPr lang="en-US" sz="2800" dirty="0">
                <a:solidFill>
                  <a:srgbClr val="002060"/>
                </a:solidFill>
              </a:rPr>
              <a:t>Promotes conversation</a:t>
            </a:r>
          </a:p>
          <a:p>
            <a:endParaRPr lang="en-US" dirty="0"/>
          </a:p>
        </p:txBody>
      </p:sp>
      <p:sp>
        <p:nvSpPr>
          <p:cNvPr id="5" name="Text Placeholder 4"/>
          <p:cNvSpPr>
            <a:spLocks noGrp="1"/>
          </p:cNvSpPr>
          <p:nvPr>
            <p:ph type="body" sz="quarter" idx="3"/>
          </p:nvPr>
        </p:nvSpPr>
        <p:spPr/>
        <p:txBody>
          <a:bodyPr/>
          <a:lstStyle/>
          <a:p>
            <a:r>
              <a:rPr lang="en-US" sz="4000" dirty="0" smtClean="0"/>
              <a:t>Wait Time</a:t>
            </a:r>
            <a:endParaRPr lang="en-US" sz="4000" dirty="0"/>
          </a:p>
        </p:txBody>
      </p:sp>
      <p:sp>
        <p:nvSpPr>
          <p:cNvPr id="6" name="Content Placeholder 5"/>
          <p:cNvSpPr>
            <a:spLocks noGrp="1"/>
          </p:cNvSpPr>
          <p:nvPr>
            <p:ph sz="quarter" idx="4"/>
          </p:nvPr>
        </p:nvSpPr>
        <p:spPr/>
        <p:txBody>
          <a:bodyPr/>
          <a:lstStyle/>
          <a:p>
            <a:r>
              <a:rPr lang="en-US" sz="2800" dirty="0" smtClean="0">
                <a:solidFill>
                  <a:srgbClr val="002060"/>
                </a:solidFill>
              </a:rPr>
              <a:t>Promote think time</a:t>
            </a:r>
          </a:p>
          <a:p>
            <a:r>
              <a:rPr lang="en-US" sz="2800" dirty="0" smtClean="0">
                <a:solidFill>
                  <a:srgbClr val="002060"/>
                </a:solidFill>
              </a:rPr>
              <a:t>Silent thumb signal</a:t>
            </a:r>
          </a:p>
          <a:p>
            <a:r>
              <a:rPr lang="en-US" sz="2800" dirty="0" smtClean="0">
                <a:solidFill>
                  <a:srgbClr val="002060"/>
                </a:solidFill>
              </a:rPr>
              <a:t>Wait until everyone is ready</a:t>
            </a:r>
          </a:p>
          <a:p>
            <a:r>
              <a:rPr lang="en-US" sz="2800" dirty="0" smtClean="0">
                <a:solidFill>
                  <a:srgbClr val="002060"/>
                </a:solidFill>
              </a:rPr>
              <a:t>Encourage multiple ways</a:t>
            </a:r>
          </a:p>
          <a:p>
            <a:endParaRPr lang="en-US" dirty="0">
              <a:solidFill>
                <a:srgbClr val="002060"/>
              </a:solidFill>
            </a:endParaRPr>
          </a:p>
        </p:txBody>
      </p:sp>
    </p:spTree>
    <p:extLst>
      <p:ext uri="{BB962C8B-B14F-4D97-AF65-F5344CB8AC3E}">
        <p14:creationId xmlns:p14="http://schemas.microsoft.com/office/powerpoint/2010/main" val="31157812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1234</TotalTime>
  <Words>855</Words>
  <Application>Microsoft Office PowerPoint</Application>
  <PresentationFormat>On-screen Show (4:3)</PresentationFormat>
  <Paragraphs>108</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Adjacency</vt:lpstr>
      <vt:lpstr>NUMBER TALKS Supports the idea that……</vt:lpstr>
      <vt:lpstr>Factors for Success in Math</vt:lpstr>
      <vt:lpstr>What is Number Talks?</vt:lpstr>
      <vt:lpstr>  Designing a Number Talk Students get a chance to see the relationships and explore them  </vt:lpstr>
      <vt:lpstr>The classroom environment and community is the key to success. </vt:lpstr>
      <vt:lpstr>First, the teacher must shift his/her thinking away from: What answer did you get? to How did you get that answer?  Also, you have to teach your students to keep their comments on task or else your Number Talks will go on forever!   </vt:lpstr>
      <vt:lpstr>                    Questions</vt:lpstr>
      <vt:lpstr>                      Chapter 2  Preparing For Number Talks</vt:lpstr>
      <vt:lpstr>Number Talks</vt:lpstr>
      <vt:lpstr>Number Talks</vt:lpstr>
      <vt:lpstr>PowerPoint Presentation</vt:lpstr>
      <vt:lpstr>Number Talks for Grades K-2</vt:lpstr>
      <vt:lpstr>  Developing Number Sense</vt:lpstr>
      <vt:lpstr>What Does Number Talks Look Like in the Classroom</vt:lpstr>
      <vt:lpstr>  </vt:lpstr>
      <vt:lpstr>1  2  3  4  5  6  7  8  9  10</vt:lpstr>
      <vt:lpstr>1  2  3  4  5  6  7  8  9  10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 TALKS Supports the idea that……</dc:title>
  <dc:creator>Windows User</dc:creator>
  <cp:lastModifiedBy>Windows User</cp:lastModifiedBy>
  <cp:revision>19</cp:revision>
  <dcterms:created xsi:type="dcterms:W3CDTF">2013-10-01T19:38:43Z</dcterms:created>
  <dcterms:modified xsi:type="dcterms:W3CDTF">2014-09-23T12:40:18Z</dcterms:modified>
</cp:coreProperties>
</file>